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slideLayouts/slideLayout8.xml" ContentType="application/vnd.openxmlformats-officedocument.presentationml.slideLayout+xml"/>
  <Override PartName="/ppt/theme/theme7.xml" ContentType="application/vnd.openxmlformats-officedocument.theme+xml"/>
  <Override PartName="/ppt/slideLayouts/slideLayout9.xml" ContentType="application/vnd.openxmlformats-officedocument.presentationml.slideLayout+xml"/>
  <Override PartName="/ppt/theme/theme8.xml" ContentType="application/vnd.openxmlformats-officedocument.theme+xml"/>
  <Override PartName="/ppt/slideLayouts/slideLayout10.xml" ContentType="application/vnd.openxmlformats-officedocument.presentationml.slideLayout+xml"/>
  <Override PartName="/ppt/theme/theme9.xml" ContentType="application/vnd.openxmlformats-officedocument.theme+xml"/>
  <Override PartName="/ppt/slideLayouts/slideLayout11.xml" ContentType="application/vnd.openxmlformats-officedocument.presentationml.slideLayout+xml"/>
  <Override PartName="/ppt/theme/theme10.xml" ContentType="application/vnd.openxmlformats-officedocument.theme+xml"/>
  <Override PartName="/ppt/slideLayouts/slideLayout12.xml" ContentType="application/vnd.openxmlformats-officedocument.presentationml.slideLayout+xml"/>
  <Override PartName="/ppt/theme/theme11.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35" r:id="rId2"/>
    <p:sldMasterId id="2147483727" r:id="rId3"/>
    <p:sldMasterId id="2147483737" r:id="rId4"/>
    <p:sldMasterId id="2147483739" r:id="rId5"/>
    <p:sldMasterId id="2147483741" r:id="rId6"/>
    <p:sldMasterId id="2147483743" r:id="rId7"/>
    <p:sldMasterId id="2147483745" r:id="rId8"/>
    <p:sldMasterId id="2147483747" r:id="rId9"/>
    <p:sldMasterId id="2147483749" r:id="rId10"/>
    <p:sldMasterId id="2147483751" r:id="rId11"/>
    <p:sldMasterId id="2147483729" r:id="rId12"/>
    <p:sldMasterId id="2147483679" r:id="rId13"/>
  </p:sldMasterIdLst>
  <p:notesMasterIdLst>
    <p:notesMasterId r:id="rId53"/>
  </p:notesMasterIdLst>
  <p:sldIdLst>
    <p:sldId id="256" r:id="rId14"/>
    <p:sldId id="515" r:id="rId15"/>
    <p:sldId id="516" r:id="rId16"/>
    <p:sldId id="450" r:id="rId17"/>
    <p:sldId id="493" r:id="rId18"/>
    <p:sldId id="536" r:id="rId19"/>
    <p:sldId id="513" r:id="rId20"/>
    <p:sldId id="533" r:id="rId21"/>
    <p:sldId id="537" r:id="rId22"/>
    <p:sldId id="531" r:id="rId23"/>
    <p:sldId id="534" r:id="rId24"/>
    <p:sldId id="532" r:id="rId25"/>
    <p:sldId id="535" r:id="rId26"/>
    <p:sldId id="496" r:id="rId27"/>
    <p:sldId id="506" r:id="rId28"/>
    <p:sldId id="521" r:id="rId29"/>
    <p:sldId id="523" r:id="rId30"/>
    <p:sldId id="524" r:id="rId31"/>
    <p:sldId id="520" r:id="rId32"/>
    <p:sldId id="503" r:id="rId33"/>
    <p:sldId id="510" r:id="rId34"/>
    <p:sldId id="509" r:id="rId35"/>
    <p:sldId id="504" r:id="rId36"/>
    <p:sldId id="458" r:id="rId37"/>
    <p:sldId id="539" r:id="rId38"/>
    <p:sldId id="525" r:id="rId39"/>
    <p:sldId id="494" r:id="rId40"/>
    <p:sldId id="452" r:id="rId41"/>
    <p:sldId id="540" r:id="rId42"/>
    <p:sldId id="538" r:id="rId43"/>
    <p:sldId id="511" r:id="rId44"/>
    <p:sldId id="508" r:id="rId45"/>
    <p:sldId id="527" r:id="rId46"/>
    <p:sldId id="526" r:id="rId47"/>
    <p:sldId id="529" r:id="rId48"/>
    <p:sldId id="530" r:id="rId49"/>
    <p:sldId id="518" r:id="rId50"/>
    <p:sldId id="519" r:id="rId51"/>
    <p:sldId id="517" r:id="rId52"/>
  </p:sldIdLst>
  <p:sldSz cx="12192000" cy="6858000"/>
  <p:notesSz cx="6810375" cy="99425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9301278C-6518-4947-9F95-E809D9996289}">
          <p14:sldIdLst>
            <p14:sldId id="256"/>
            <p14:sldId id="515"/>
            <p14:sldId id="516"/>
            <p14:sldId id="450"/>
            <p14:sldId id="493"/>
            <p14:sldId id="536"/>
            <p14:sldId id="513"/>
            <p14:sldId id="533"/>
            <p14:sldId id="537"/>
            <p14:sldId id="531"/>
            <p14:sldId id="534"/>
            <p14:sldId id="532"/>
            <p14:sldId id="535"/>
            <p14:sldId id="496"/>
            <p14:sldId id="506"/>
            <p14:sldId id="521"/>
            <p14:sldId id="523"/>
            <p14:sldId id="524"/>
            <p14:sldId id="520"/>
            <p14:sldId id="503"/>
            <p14:sldId id="510"/>
            <p14:sldId id="509"/>
            <p14:sldId id="504"/>
            <p14:sldId id="458"/>
            <p14:sldId id="539"/>
            <p14:sldId id="525"/>
            <p14:sldId id="494"/>
            <p14:sldId id="452"/>
            <p14:sldId id="540"/>
          </p14:sldIdLst>
        </p14:section>
        <p14:section name="Section sans titre" id="{97658EEA-0E2D-45A4-803D-B2C4633BD645}">
          <p14:sldIdLst>
            <p14:sldId id="538"/>
            <p14:sldId id="511"/>
            <p14:sldId id="508"/>
            <p14:sldId id="527"/>
            <p14:sldId id="526"/>
            <p14:sldId id="529"/>
            <p14:sldId id="530"/>
            <p14:sldId id="518"/>
            <p14:sldId id="519"/>
          </p14:sldIdLst>
        </p14:section>
        <p14:section name="Section sans titre" id="{6C962547-160A-468F-90BB-37B93F707E6E}">
          <p14:sldIdLst>
            <p14:sldId id="51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AFB824A-925B-3E0D-79A1-723079489F54}" name="Hugo Ronssin" initials="HR" userId="Hugo Ronssin" providerId="None"/>
  <p188:author id="{381E0DB6-D210-7A0C-4852-1C947625E5ED}" name="Ophélie Monnier" initials="OM" userId="Ophélie Monnier" providerId="None"/>
  <p188:author id="{C82487D7-B863-C158-9CB7-E19075E9F783}" name="Simon Moins" initials="SM" userId="Simon Moins" providerId="None"/>
  <p188:author id="{7B2474DA-76B2-6118-581C-B198B1C5F891}" name="Henri Vercasson" initials="HV" userId="S::h.vercasson@drouot-avocats.fr::b06774e0-e62b-4e55-a167-110a0989851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FF33"/>
    <a:srgbClr val="FBFBFB"/>
    <a:srgbClr val="AAAABC"/>
    <a:srgbClr val="E09E55"/>
    <a:srgbClr val="C7661A"/>
    <a:srgbClr val="00D613"/>
    <a:srgbClr val="B4444F"/>
    <a:srgbClr val="F9F9F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57" autoAdjust="0"/>
  </p:normalViewPr>
  <p:slideViewPr>
    <p:cSldViewPr snapToGrid="0">
      <p:cViewPr varScale="1">
        <p:scale>
          <a:sx n="123" d="100"/>
          <a:sy n="123" d="100"/>
        </p:scale>
        <p:origin x="114" y="2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notesMaster" Target="notesMasters/notesMaster1.xml"/><Relationship Id="rId58"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1163" cy="498852"/>
          </a:xfrm>
          <a:prstGeom prst="rect">
            <a:avLst/>
          </a:prstGeom>
        </p:spPr>
        <p:txBody>
          <a:bodyPr vert="horz" lIns="91430" tIns="45716" rIns="91430" bIns="45716" rtlCol="0"/>
          <a:lstStyle>
            <a:lvl1pPr algn="l">
              <a:defRPr sz="1200"/>
            </a:lvl1pPr>
          </a:lstStyle>
          <a:p>
            <a:endParaRPr lang="fr-FR"/>
          </a:p>
        </p:txBody>
      </p:sp>
      <p:sp>
        <p:nvSpPr>
          <p:cNvPr id="3" name="Espace réservé de la date 2"/>
          <p:cNvSpPr>
            <a:spLocks noGrp="1"/>
          </p:cNvSpPr>
          <p:nvPr>
            <p:ph type="dt" idx="1"/>
          </p:nvPr>
        </p:nvSpPr>
        <p:spPr>
          <a:xfrm>
            <a:off x="3857637" y="0"/>
            <a:ext cx="2951163" cy="498852"/>
          </a:xfrm>
          <a:prstGeom prst="rect">
            <a:avLst/>
          </a:prstGeom>
        </p:spPr>
        <p:txBody>
          <a:bodyPr vert="horz" lIns="91430" tIns="45716" rIns="91430" bIns="45716" rtlCol="0"/>
          <a:lstStyle>
            <a:lvl1pPr algn="r">
              <a:defRPr sz="1200"/>
            </a:lvl1pPr>
          </a:lstStyle>
          <a:p>
            <a:fld id="{5CBE3D8F-5F27-49D7-AD86-53526732A780}" type="datetimeFigureOut">
              <a:rPr lang="fr-FR" smtClean="0"/>
              <a:t>29/04/2024</a:t>
            </a:fld>
            <a:endParaRPr lang="fr-FR"/>
          </a:p>
        </p:txBody>
      </p:sp>
      <p:sp>
        <p:nvSpPr>
          <p:cNvPr id="4" name="Espace réservé de l'image des diapositives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30" tIns="45716" rIns="91430" bIns="45716" rtlCol="0" anchor="ctr"/>
          <a:lstStyle/>
          <a:p>
            <a:endParaRPr lang="fr-FR"/>
          </a:p>
        </p:txBody>
      </p:sp>
      <p:sp>
        <p:nvSpPr>
          <p:cNvPr id="5" name="Espace réservé des notes 4"/>
          <p:cNvSpPr>
            <a:spLocks noGrp="1"/>
          </p:cNvSpPr>
          <p:nvPr>
            <p:ph type="body" sz="quarter" idx="3"/>
          </p:nvPr>
        </p:nvSpPr>
        <p:spPr>
          <a:xfrm>
            <a:off x="681038" y="4784835"/>
            <a:ext cx="5448300" cy="3914864"/>
          </a:xfrm>
          <a:prstGeom prst="rect">
            <a:avLst/>
          </a:prstGeom>
        </p:spPr>
        <p:txBody>
          <a:bodyPr vert="horz" lIns="91430" tIns="45716" rIns="91430" bIns="45716"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3662"/>
            <a:ext cx="2951163" cy="498851"/>
          </a:xfrm>
          <a:prstGeom prst="rect">
            <a:avLst/>
          </a:prstGeom>
        </p:spPr>
        <p:txBody>
          <a:bodyPr vert="horz" lIns="91430" tIns="45716" rIns="91430" bIns="45716"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7637" y="9443662"/>
            <a:ext cx="2951163" cy="498851"/>
          </a:xfrm>
          <a:prstGeom prst="rect">
            <a:avLst/>
          </a:prstGeom>
        </p:spPr>
        <p:txBody>
          <a:bodyPr vert="horz" lIns="91430" tIns="45716" rIns="91430" bIns="45716" rtlCol="0" anchor="b"/>
          <a:lstStyle>
            <a:lvl1pPr algn="r">
              <a:defRPr sz="1200"/>
            </a:lvl1pPr>
          </a:lstStyle>
          <a:p>
            <a:fld id="{70BA17BD-385F-4BAD-8E34-540848C03F31}" type="slidenum">
              <a:rPr lang="fr-FR" smtClean="0"/>
              <a:t>‹N°›</a:t>
            </a:fld>
            <a:endParaRPr lang="fr-FR"/>
          </a:p>
        </p:txBody>
      </p:sp>
    </p:spTree>
    <p:extLst>
      <p:ext uri="{BB962C8B-B14F-4D97-AF65-F5344CB8AC3E}">
        <p14:creationId xmlns:p14="http://schemas.microsoft.com/office/powerpoint/2010/main" val="2147952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COUVERT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67BB575-BF33-41ED-A3A6-59C046830400}"/>
              </a:ext>
            </a:extLst>
          </p:cNvPr>
          <p:cNvSpPr>
            <a:spLocks noGrp="1"/>
          </p:cNvSpPr>
          <p:nvPr>
            <p:ph type="ctrTitle"/>
          </p:nvPr>
        </p:nvSpPr>
        <p:spPr>
          <a:xfrm>
            <a:off x="3392905" y="1475229"/>
            <a:ext cx="8337884" cy="2387600"/>
          </a:xfrm>
          <a:prstGeom prst="rect">
            <a:avLst/>
          </a:prstGeom>
        </p:spPr>
        <p:txBody>
          <a:bodyPr anchor="b">
            <a:normAutofit/>
          </a:bodyPr>
          <a:lstStyle>
            <a:lvl1pPr algn="r">
              <a:defRPr sz="4200" b="1">
                <a:solidFill>
                  <a:srgbClr val="003366"/>
                </a:solidFill>
                <a:latin typeface="+mn-lt"/>
                <a:cs typeface="Leelawadee" panose="020B0502040204020203" pitchFamily="34" charset="-34"/>
              </a:defRPr>
            </a:lvl1pPr>
          </a:lstStyle>
          <a:p>
            <a:r>
              <a:rPr lang="fr-FR" dirty="0"/>
              <a:t>Modifiez le style du titre</a:t>
            </a:r>
          </a:p>
        </p:txBody>
      </p:sp>
      <p:sp>
        <p:nvSpPr>
          <p:cNvPr id="3" name="Sous-titre 2">
            <a:extLst>
              <a:ext uri="{FF2B5EF4-FFF2-40B4-BE49-F238E27FC236}">
                <a16:creationId xmlns:a16="http://schemas.microsoft.com/office/drawing/2014/main" id="{227BEFF2-1B3C-4805-BB74-E5C47747D868}"/>
              </a:ext>
            </a:extLst>
          </p:cNvPr>
          <p:cNvSpPr>
            <a:spLocks noGrp="1"/>
          </p:cNvSpPr>
          <p:nvPr>
            <p:ph type="subTitle" idx="1"/>
          </p:nvPr>
        </p:nvSpPr>
        <p:spPr>
          <a:xfrm>
            <a:off x="3392905" y="4023143"/>
            <a:ext cx="8337884" cy="1655762"/>
          </a:xfrm>
          <a:prstGeom prst="rect">
            <a:avLst/>
          </a:prstGeom>
        </p:spPr>
        <p:txBody>
          <a:bodyPr>
            <a:normAutofit/>
          </a:bodyPr>
          <a:lstStyle>
            <a:lvl1pPr marL="0" indent="0" algn="r">
              <a:buNone/>
              <a:defRPr sz="2400">
                <a:solidFill>
                  <a:schemeClr val="tx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Tree>
    <p:extLst>
      <p:ext uri="{BB962C8B-B14F-4D97-AF65-F5344CB8AC3E}">
        <p14:creationId xmlns:p14="http://schemas.microsoft.com/office/powerpoint/2010/main" val="148640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454ED-A323-49CA-958E-BDF75B83AEDA}"/>
              </a:ext>
            </a:extLst>
          </p:cNvPr>
          <p:cNvSpPr>
            <a:spLocks noGrp="1"/>
          </p:cNvSpPr>
          <p:nvPr>
            <p:ph type="title"/>
          </p:nvPr>
        </p:nvSpPr>
        <p:spPr>
          <a:xfrm>
            <a:off x="2584783" y="3243582"/>
            <a:ext cx="7010400" cy="1023617"/>
          </a:xfrm>
          <a:prstGeom prst="rect">
            <a:avLst/>
          </a:prstGeom>
        </p:spPr>
        <p:txBody>
          <a:bodyPr tIns="108000" bIns="144000" anchor="b">
            <a:noAutofit/>
          </a:bodyPr>
          <a:lstStyle>
            <a:lvl1pPr algn="ctr">
              <a:lnSpc>
                <a:spcPct val="100000"/>
              </a:lnSpc>
              <a:defRPr sz="3400">
                <a:solidFill>
                  <a:srgbClr val="003366"/>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109FA6F7-DAE3-4021-8DBC-BCD494EBDCB7}"/>
              </a:ext>
            </a:extLst>
          </p:cNvPr>
          <p:cNvSpPr>
            <a:spLocks noGrp="1"/>
          </p:cNvSpPr>
          <p:nvPr>
            <p:ph type="body" idx="1"/>
          </p:nvPr>
        </p:nvSpPr>
        <p:spPr>
          <a:xfrm>
            <a:off x="3096126" y="4299284"/>
            <a:ext cx="5999747" cy="577518"/>
          </a:xfrm>
          <a:prstGeom prst="rect">
            <a:avLst/>
          </a:prstGeom>
        </p:spPr>
        <p:txBody>
          <a:bodyPr/>
          <a:lstStyle>
            <a:lvl1pPr marL="0" indent="0" algn="ctr">
              <a:buNone/>
              <a:defRPr sz="20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a:p>
            <a:pPr lvl="0"/>
            <a:r>
              <a:rPr lang="fr-FR" dirty="0"/>
              <a:t>Cliquez pour modifier les styles du texte du masque</a:t>
            </a:r>
          </a:p>
        </p:txBody>
      </p:sp>
      <p:sp>
        <p:nvSpPr>
          <p:cNvPr id="7" name="Titre 1">
            <a:extLst>
              <a:ext uri="{FF2B5EF4-FFF2-40B4-BE49-F238E27FC236}">
                <a16:creationId xmlns:a16="http://schemas.microsoft.com/office/drawing/2014/main" id="{38F0D702-3A73-1BB0-9AD0-34E1ECF39ED6}"/>
              </a:ext>
            </a:extLst>
          </p:cNvPr>
          <p:cNvSpPr txBox="1">
            <a:spLocks/>
          </p:cNvSpPr>
          <p:nvPr userDrawn="1"/>
        </p:nvSpPr>
        <p:spPr>
          <a:xfrm>
            <a:off x="4439093" y="1182846"/>
            <a:ext cx="3313814" cy="1932400"/>
          </a:xfrm>
          <a:prstGeom prst="rect">
            <a:avLst/>
          </a:prstGeom>
        </p:spPr>
        <p:txBody>
          <a:bodyPr anchor="b">
            <a:normAutofit/>
          </a:bodyPr>
          <a:lstStyle>
            <a:lvl1pPr algn="ctr" defTabSz="914400" rtl="0" eaLnBrk="1" latinLnBrk="0" hangingPunct="1">
              <a:lnSpc>
                <a:spcPct val="90000"/>
              </a:lnSpc>
              <a:spcBef>
                <a:spcPct val="0"/>
              </a:spcBef>
              <a:buNone/>
              <a:defRPr sz="3600" kern="1200">
                <a:solidFill>
                  <a:srgbClr val="003366"/>
                </a:solidFill>
                <a:latin typeface="Calibri Bold" panose="020F0702030404030204" pitchFamily="34" charset="0"/>
                <a:ea typeface="+mj-ea"/>
                <a:cs typeface="Calibri Bold" panose="020F0702030404030204" pitchFamily="34" charset="0"/>
              </a:defRPr>
            </a:lvl1pPr>
          </a:lstStyle>
          <a:p>
            <a:endParaRPr lang="fr-FR" dirty="0">
              <a:solidFill>
                <a:schemeClr val="bg1"/>
              </a:solidFill>
            </a:endParaRPr>
          </a:p>
        </p:txBody>
      </p:sp>
    </p:spTree>
    <p:extLst>
      <p:ext uri="{BB962C8B-B14F-4D97-AF65-F5344CB8AC3E}">
        <p14:creationId xmlns:p14="http://schemas.microsoft.com/office/powerpoint/2010/main" val="3002030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454ED-A323-49CA-958E-BDF75B83AEDA}"/>
              </a:ext>
            </a:extLst>
          </p:cNvPr>
          <p:cNvSpPr>
            <a:spLocks noGrp="1"/>
          </p:cNvSpPr>
          <p:nvPr>
            <p:ph type="title"/>
          </p:nvPr>
        </p:nvSpPr>
        <p:spPr>
          <a:xfrm>
            <a:off x="2584783" y="3243582"/>
            <a:ext cx="7010400" cy="1023617"/>
          </a:xfrm>
          <a:prstGeom prst="rect">
            <a:avLst/>
          </a:prstGeom>
        </p:spPr>
        <p:txBody>
          <a:bodyPr tIns="108000" bIns="144000" anchor="b">
            <a:noAutofit/>
          </a:bodyPr>
          <a:lstStyle>
            <a:lvl1pPr algn="ctr">
              <a:lnSpc>
                <a:spcPct val="100000"/>
              </a:lnSpc>
              <a:defRPr sz="3400">
                <a:solidFill>
                  <a:srgbClr val="003366"/>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109FA6F7-DAE3-4021-8DBC-BCD494EBDCB7}"/>
              </a:ext>
            </a:extLst>
          </p:cNvPr>
          <p:cNvSpPr>
            <a:spLocks noGrp="1"/>
          </p:cNvSpPr>
          <p:nvPr>
            <p:ph type="body" idx="1"/>
          </p:nvPr>
        </p:nvSpPr>
        <p:spPr>
          <a:xfrm>
            <a:off x="3096126" y="4299284"/>
            <a:ext cx="5999747" cy="577518"/>
          </a:xfrm>
          <a:prstGeom prst="rect">
            <a:avLst/>
          </a:prstGeom>
        </p:spPr>
        <p:txBody>
          <a:bodyPr/>
          <a:lstStyle>
            <a:lvl1pPr marL="0" indent="0" algn="ctr">
              <a:buNone/>
              <a:defRPr sz="20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a:p>
            <a:pPr lvl="0"/>
            <a:r>
              <a:rPr lang="fr-FR" dirty="0"/>
              <a:t>Cliquez pour modifier les styles du texte du masque</a:t>
            </a:r>
          </a:p>
        </p:txBody>
      </p:sp>
      <p:sp>
        <p:nvSpPr>
          <p:cNvPr id="7" name="Titre 1">
            <a:extLst>
              <a:ext uri="{FF2B5EF4-FFF2-40B4-BE49-F238E27FC236}">
                <a16:creationId xmlns:a16="http://schemas.microsoft.com/office/drawing/2014/main" id="{38F0D702-3A73-1BB0-9AD0-34E1ECF39ED6}"/>
              </a:ext>
            </a:extLst>
          </p:cNvPr>
          <p:cNvSpPr txBox="1">
            <a:spLocks/>
          </p:cNvSpPr>
          <p:nvPr userDrawn="1"/>
        </p:nvSpPr>
        <p:spPr>
          <a:xfrm>
            <a:off x="4439093" y="1182846"/>
            <a:ext cx="3313814" cy="1932400"/>
          </a:xfrm>
          <a:prstGeom prst="rect">
            <a:avLst/>
          </a:prstGeom>
        </p:spPr>
        <p:txBody>
          <a:bodyPr anchor="b">
            <a:normAutofit/>
          </a:bodyPr>
          <a:lstStyle>
            <a:lvl1pPr algn="ctr" defTabSz="914400" rtl="0" eaLnBrk="1" latinLnBrk="0" hangingPunct="1">
              <a:lnSpc>
                <a:spcPct val="90000"/>
              </a:lnSpc>
              <a:spcBef>
                <a:spcPct val="0"/>
              </a:spcBef>
              <a:buNone/>
              <a:defRPr sz="3600" kern="1200">
                <a:solidFill>
                  <a:srgbClr val="003366"/>
                </a:solidFill>
                <a:latin typeface="Calibri Bold" panose="020F0702030404030204" pitchFamily="34" charset="0"/>
                <a:ea typeface="+mj-ea"/>
                <a:cs typeface="Calibri Bold" panose="020F0702030404030204" pitchFamily="34" charset="0"/>
              </a:defRPr>
            </a:lvl1pPr>
          </a:lstStyle>
          <a:p>
            <a:endParaRPr lang="fr-FR" dirty="0">
              <a:solidFill>
                <a:schemeClr val="bg1"/>
              </a:solidFill>
            </a:endParaRPr>
          </a:p>
        </p:txBody>
      </p:sp>
    </p:spTree>
    <p:extLst>
      <p:ext uri="{BB962C8B-B14F-4D97-AF65-F5344CB8AC3E}">
        <p14:creationId xmlns:p14="http://schemas.microsoft.com/office/powerpoint/2010/main" val="2999032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9">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454ED-A323-49CA-958E-BDF75B83AEDA}"/>
              </a:ext>
            </a:extLst>
          </p:cNvPr>
          <p:cNvSpPr>
            <a:spLocks noGrp="1"/>
          </p:cNvSpPr>
          <p:nvPr>
            <p:ph type="title"/>
          </p:nvPr>
        </p:nvSpPr>
        <p:spPr>
          <a:xfrm>
            <a:off x="2584783" y="3243582"/>
            <a:ext cx="7010400" cy="1023617"/>
          </a:xfrm>
          <a:prstGeom prst="rect">
            <a:avLst/>
          </a:prstGeom>
        </p:spPr>
        <p:txBody>
          <a:bodyPr tIns="108000" bIns="144000" anchor="b">
            <a:noAutofit/>
          </a:bodyPr>
          <a:lstStyle>
            <a:lvl1pPr algn="ctr">
              <a:lnSpc>
                <a:spcPct val="100000"/>
              </a:lnSpc>
              <a:defRPr sz="3400">
                <a:solidFill>
                  <a:srgbClr val="003366"/>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109FA6F7-DAE3-4021-8DBC-BCD494EBDCB7}"/>
              </a:ext>
            </a:extLst>
          </p:cNvPr>
          <p:cNvSpPr>
            <a:spLocks noGrp="1"/>
          </p:cNvSpPr>
          <p:nvPr>
            <p:ph type="body" idx="1"/>
          </p:nvPr>
        </p:nvSpPr>
        <p:spPr>
          <a:xfrm>
            <a:off x="3096126" y="4299284"/>
            <a:ext cx="5999747" cy="577518"/>
          </a:xfrm>
          <a:prstGeom prst="rect">
            <a:avLst/>
          </a:prstGeom>
        </p:spPr>
        <p:txBody>
          <a:bodyPr/>
          <a:lstStyle>
            <a:lvl1pPr marL="0" indent="0" algn="ctr">
              <a:buNone/>
              <a:defRPr sz="20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a:p>
            <a:pPr lvl="0"/>
            <a:r>
              <a:rPr lang="fr-FR" dirty="0"/>
              <a:t>Cliquez pour modifier les styles du texte du masque</a:t>
            </a:r>
          </a:p>
        </p:txBody>
      </p:sp>
      <p:sp>
        <p:nvSpPr>
          <p:cNvPr id="7" name="Titre 1">
            <a:extLst>
              <a:ext uri="{FF2B5EF4-FFF2-40B4-BE49-F238E27FC236}">
                <a16:creationId xmlns:a16="http://schemas.microsoft.com/office/drawing/2014/main" id="{38F0D702-3A73-1BB0-9AD0-34E1ECF39ED6}"/>
              </a:ext>
            </a:extLst>
          </p:cNvPr>
          <p:cNvSpPr txBox="1">
            <a:spLocks/>
          </p:cNvSpPr>
          <p:nvPr userDrawn="1"/>
        </p:nvSpPr>
        <p:spPr>
          <a:xfrm>
            <a:off x="4439093" y="1182846"/>
            <a:ext cx="3313814" cy="1932400"/>
          </a:xfrm>
          <a:prstGeom prst="rect">
            <a:avLst/>
          </a:prstGeom>
        </p:spPr>
        <p:txBody>
          <a:bodyPr anchor="b">
            <a:normAutofit/>
          </a:bodyPr>
          <a:lstStyle>
            <a:lvl1pPr algn="ctr" defTabSz="914400" rtl="0" eaLnBrk="1" latinLnBrk="0" hangingPunct="1">
              <a:lnSpc>
                <a:spcPct val="90000"/>
              </a:lnSpc>
              <a:spcBef>
                <a:spcPct val="0"/>
              </a:spcBef>
              <a:buNone/>
              <a:defRPr sz="3600" kern="1200">
                <a:solidFill>
                  <a:srgbClr val="003366"/>
                </a:solidFill>
                <a:latin typeface="Calibri Bold" panose="020F0702030404030204" pitchFamily="34" charset="0"/>
                <a:ea typeface="+mj-ea"/>
                <a:cs typeface="Calibri Bold" panose="020F0702030404030204" pitchFamily="34" charset="0"/>
              </a:defRPr>
            </a:lvl1pPr>
          </a:lstStyle>
          <a:p>
            <a:endParaRPr lang="fr-FR" dirty="0">
              <a:solidFill>
                <a:schemeClr val="bg1"/>
              </a:solidFill>
            </a:endParaRPr>
          </a:p>
        </p:txBody>
      </p:sp>
    </p:spTree>
    <p:extLst>
      <p:ext uri="{BB962C8B-B14F-4D97-AF65-F5344CB8AC3E}">
        <p14:creationId xmlns:p14="http://schemas.microsoft.com/office/powerpoint/2010/main" val="249766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81968-D02E-46A5-BD3F-25E859D815CF}"/>
              </a:ext>
            </a:extLst>
          </p:cNvPr>
          <p:cNvSpPr>
            <a:spLocks noGrp="1"/>
          </p:cNvSpPr>
          <p:nvPr>
            <p:ph type="title"/>
          </p:nvPr>
        </p:nvSpPr>
        <p:spPr>
          <a:xfrm>
            <a:off x="668072" y="137733"/>
            <a:ext cx="10515600" cy="315911"/>
          </a:xfrm>
          <a:prstGeom prst="rect">
            <a:avLst/>
          </a:prstGeom>
        </p:spPr>
        <p:txBody>
          <a:bodyPr/>
          <a:lstStyle>
            <a:lvl1pPr>
              <a:defRPr sz="3000">
                <a:solidFill>
                  <a:schemeClr val="bg1"/>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FB9EABA0-7394-4B5C-BBB3-945BF832080C}"/>
              </a:ext>
            </a:extLst>
          </p:cNvPr>
          <p:cNvSpPr>
            <a:spLocks noGrp="1"/>
          </p:cNvSpPr>
          <p:nvPr>
            <p:ph sz="half" idx="1"/>
          </p:nvPr>
        </p:nvSpPr>
        <p:spPr>
          <a:xfrm>
            <a:off x="838200" y="1021976"/>
            <a:ext cx="4865914" cy="5154987"/>
          </a:xfrm>
          <a:prstGeom prst="rect">
            <a:avLst/>
          </a:prstGeom>
        </p:spPr>
        <p:txBody>
          <a:bodyPr lIns="0" rIns="0"/>
          <a:lstStyle>
            <a:lvl1pPr marL="285750" indent="-285750" algn="just">
              <a:buClr>
                <a:srgbClr val="00D613"/>
              </a:buClr>
              <a:buFont typeface="Wingdings" panose="05000000000000000000" pitchFamily="2" charset="2"/>
              <a:buChar char="u"/>
              <a:defRPr sz="1800" b="0">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4B2C2715-360C-426F-A146-A4007FCBE4AC}"/>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7" name="Espace réservé du numéro de diapositive 6">
            <a:extLst>
              <a:ext uri="{FF2B5EF4-FFF2-40B4-BE49-F238E27FC236}">
                <a16:creationId xmlns:a16="http://schemas.microsoft.com/office/drawing/2014/main" id="{6DB76312-DDE4-4FAB-8722-2E563CD0DD6F}"/>
              </a:ext>
            </a:extLst>
          </p:cNvPr>
          <p:cNvSpPr>
            <a:spLocks noGrp="1"/>
          </p:cNvSpPr>
          <p:nvPr>
            <p:ph type="sldNum" sz="quarter" idx="12"/>
          </p:nvPr>
        </p:nvSpPr>
        <p:spPr>
          <a:xfrm>
            <a:off x="8583705" y="6356350"/>
            <a:ext cx="2743200" cy="365125"/>
          </a:xfrm>
          <a:prstGeom prst="rect">
            <a:avLst/>
          </a:prstGeom>
        </p:spPr>
        <p:txBody>
          <a:bodyPr/>
          <a:lstStyle/>
          <a:p>
            <a:fld id="{C8DC92A0-B3A2-4DD6-A452-E2E3F1279ADB}" type="slidenum">
              <a:rPr lang="fr-FR" smtClean="0"/>
              <a:t>‹N°›</a:t>
            </a:fld>
            <a:endParaRPr lang="fr-FR"/>
          </a:p>
        </p:txBody>
      </p:sp>
      <p:sp>
        <p:nvSpPr>
          <p:cNvPr id="8" name="Espace réservé du contenu 2">
            <a:extLst>
              <a:ext uri="{FF2B5EF4-FFF2-40B4-BE49-F238E27FC236}">
                <a16:creationId xmlns:a16="http://schemas.microsoft.com/office/drawing/2014/main" id="{5858361C-137E-76B7-C670-0C2E7E83038A}"/>
              </a:ext>
            </a:extLst>
          </p:cNvPr>
          <p:cNvSpPr>
            <a:spLocks noGrp="1"/>
          </p:cNvSpPr>
          <p:nvPr>
            <p:ph sz="half" idx="13"/>
          </p:nvPr>
        </p:nvSpPr>
        <p:spPr>
          <a:xfrm>
            <a:off x="6460991" y="1021975"/>
            <a:ext cx="4865914" cy="5154987"/>
          </a:xfrm>
          <a:prstGeom prst="rect">
            <a:avLst/>
          </a:prstGeom>
        </p:spPr>
        <p:txBody>
          <a:bodyPr lIns="0" rIns="0"/>
          <a:lstStyle>
            <a:lvl1pPr marL="0" indent="0" algn="just">
              <a:buClr>
                <a:srgbClr val="003366"/>
              </a:buClr>
              <a:buFontTx/>
              <a:buNone/>
              <a:defRPr sz="1800" b="0">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fr-FR" dirty="0"/>
              <a:t>Cliquez pour modifier les styles du texte du masque</a:t>
            </a:r>
          </a:p>
        </p:txBody>
      </p:sp>
    </p:spTree>
    <p:extLst>
      <p:ext uri="{BB962C8B-B14F-4D97-AF65-F5344CB8AC3E}">
        <p14:creationId xmlns:p14="http://schemas.microsoft.com/office/powerpoint/2010/main" val="4242205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oc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81968-D02E-46A5-BD3F-25E859D815CF}"/>
              </a:ext>
            </a:extLst>
          </p:cNvPr>
          <p:cNvSpPr>
            <a:spLocks noGrp="1"/>
          </p:cNvSpPr>
          <p:nvPr>
            <p:ph type="title"/>
          </p:nvPr>
        </p:nvSpPr>
        <p:spPr>
          <a:xfrm>
            <a:off x="668072" y="137733"/>
            <a:ext cx="10515600" cy="315911"/>
          </a:xfrm>
          <a:prstGeom prst="rect">
            <a:avLst/>
          </a:prstGeom>
        </p:spPr>
        <p:txBody>
          <a:bodyPr/>
          <a:lstStyle>
            <a:lvl1pPr>
              <a:defRPr sz="3000">
                <a:solidFill>
                  <a:schemeClr val="bg1"/>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FB9EABA0-7394-4B5C-BBB3-945BF832080C}"/>
              </a:ext>
            </a:extLst>
          </p:cNvPr>
          <p:cNvSpPr>
            <a:spLocks noGrp="1"/>
          </p:cNvSpPr>
          <p:nvPr>
            <p:ph sz="half" idx="1"/>
          </p:nvPr>
        </p:nvSpPr>
        <p:spPr>
          <a:xfrm>
            <a:off x="838199" y="1030941"/>
            <a:ext cx="10515599" cy="5146021"/>
          </a:xfrm>
          <a:prstGeom prst="rect">
            <a:avLst/>
          </a:prstGeom>
        </p:spPr>
        <p:txBody>
          <a:bodyPr lIns="0" rIns="0"/>
          <a:lstStyle>
            <a:lvl1pPr marL="0" indent="0">
              <a:buClr>
                <a:srgbClr val="003366"/>
              </a:buClr>
              <a:buFontTx/>
              <a:buNone/>
              <a:defRPr sz="1800" b="0">
                <a:latin typeface="+mj-lt"/>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fr-FR" dirty="0"/>
              <a:t>Cliquez pour modifier les styles du texte du masque</a:t>
            </a:r>
          </a:p>
        </p:txBody>
      </p:sp>
      <p:sp>
        <p:nvSpPr>
          <p:cNvPr id="5" name="Espace réservé de la date 4">
            <a:extLst>
              <a:ext uri="{FF2B5EF4-FFF2-40B4-BE49-F238E27FC236}">
                <a16:creationId xmlns:a16="http://schemas.microsoft.com/office/drawing/2014/main" id="{4B2C2715-360C-426F-A146-A4007FCBE4AC}"/>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7" name="Espace réservé du numéro de diapositive 6">
            <a:extLst>
              <a:ext uri="{FF2B5EF4-FFF2-40B4-BE49-F238E27FC236}">
                <a16:creationId xmlns:a16="http://schemas.microsoft.com/office/drawing/2014/main" id="{6DB76312-DDE4-4FAB-8722-2E563CD0DD6F}"/>
              </a:ext>
            </a:extLst>
          </p:cNvPr>
          <p:cNvSpPr>
            <a:spLocks noGrp="1"/>
          </p:cNvSpPr>
          <p:nvPr>
            <p:ph type="sldNum" sz="quarter" idx="12"/>
          </p:nvPr>
        </p:nvSpPr>
        <p:spPr>
          <a:xfrm>
            <a:off x="8583705" y="6356350"/>
            <a:ext cx="2743200" cy="365125"/>
          </a:xfrm>
          <a:prstGeom prst="rect">
            <a:avLst/>
          </a:prstGeom>
        </p:spPr>
        <p:txBody>
          <a:bodyPr/>
          <a:lstStyle/>
          <a:p>
            <a:fld id="{C8DC92A0-B3A2-4DD6-A452-E2E3F1279ADB}" type="slidenum">
              <a:rPr lang="fr-FR" smtClean="0"/>
              <a:t>‹N°›</a:t>
            </a:fld>
            <a:endParaRPr lang="fr-FR"/>
          </a:p>
        </p:txBody>
      </p:sp>
    </p:spTree>
    <p:extLst>
      <p:ext uri="{BB962C8B-B14F-4D97-AF65-F5344CB8AC3E}">
        <p14:creationId xmlns:p14="http://schemas.microsoft.com/office/powerpoint/2010/main" val="35233062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lib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081968-D02E-46A5-BD3F-25E859D815CF}"/>
              </a:ext>
            </a:extLst>
          </p:cNvPr>
          <p:cNvSpPr>
            <a:spLocks noGrp="1"/>
          </p:cNvSpPr>
          <p:nvPr>
            <p:ph type="title"/>
          </p:nvPr>
        </p:nvSpPr>
        <p:spPr>
          <a:xfrm>
            <a:off x="668072" y="137733"/>
            <a:ext cx="10515600" cy="315911"/>
          </a:xfrm>
          <a:prstGeom prst="rect">
            <a:avLst/>
          </a:prstGeom>
        </p:spPr>
        <p:txBody>
          <a:bodyPr/>
          <a:lstStyle>
            <a:lvl1pPr>
              <a:defRPr sz="3000">
                <a:solidFill>
                  <a:schemeClr val="bg1"/>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5" name="Espace réservé de la date 4">
            <a:extLst>
              <a:ext uri="{FF2B5EF4-FFF2-40B4-BE49-F238E27FC236}">
                <a16:creationId xmlns:a16="http://schemas.microsoft.com/office/drawing/2014/main" id="{4B2C2715-360C-426F-A146-A4007FCBE4AC}"/>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7" name="Espace réservé du numéro de diapositive 6">
            <a:extLst>
              <a:ext uri="{FF2B5EF4-FFF2-40B4-BE49-F238E27FC236}">
                <a16:creationId xmlns:a16="http://schemas.microsoft.com/office/drawing/2014/main" id="{6DB76312-DDE4-4FAB-8722-2E563CD0DD6F}"/>
              </a:ext>
            </a:extLst>
          </p:cNvPr>
          <p:cNvSpPr>
            <a:spLocks noGrp="1"/>
          </p:cNvSpPr>
          <p:nvPr>
            <p:ph type="sldNum" sz="quarter" idx="12"/>
          </p:nvPr>
        </p:nvSpPr>
        <p:spPr>
          <a:xfrm>
            <a:off x="8583705" y="6356350"/>
            <a:ext cx="2743200" cy="365125"/>
          </a:xfrm>
          <a:prstGeom prst="rect">
            <a:avLst/>
          </a:prstGeom>
        </p:spPr>
        <p:txBody>
          <a:bodyPr/>
          <a:lstStyle/>
          <a:p>
            <a:fld id="{C8DC92A0-B3A2-4DD6-A452-E2E3F1279ADB}" type="slidenum">
              <a:rPr lang="fr-FR" smtClean="0"/>
              <a:t>‹N°›</a:t>
            </a:fld>
            <a:endParaRPr lang="fr-FR"/>
          </a:p>
        </p:txBody>
      </p:sp>
    </p:spTree>
    <p:extLst>
      <p:ext uri="{BB962C8B-B14F-4D97-AF65-F5344CB8AC3E}">
        <p14:creationId xmlns:p14="http://schemas.microsoft.com/office/powerpoint/2010/main" val="3020980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rci">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927133F7-B082-F484-F94B-BF7D9B5FCBD4}"/>
              </a:ext>
            </a:extLst>
          </p:cNvPr>
          <p:cNvSpPr>
            <a:spLocks noGrp="1"/>
          </p:cNvSpPr>
          <p:nvPr>
            <p:ph type="ctrTitle"/>
          </p:nvPr>
        </p:nvSpPr>
        <p:spPr>
          <a:xfrm>
            <a:off x="0" y="1202289"/>
            <a:ext cx="12191999" cy="2387600"/>
          </a:xfrm>
          <a:prstGeom prst="rect">
            <a:avLst/>
          </a:prstGeom>
        </p:spPr>
        <p:txBody>
          <a:bodyPr anchor="b">
            <a:normAutofit/>
          </a:bodyPr>
          <a:lstStyle>
            <a:lvl1pPr algn="ctr">
              <a:defRPr sz="3600" b="1">
                <a:solidFill>
                  <a:srgbClr val="003366"/>
                </a:solidFill>
                <a:latin typeface="+mn-lt"/>
                <a:cs typeface="Leelawadee" panose="020B0502040204020203" pitchFamily="34" charset="-34"/>
              </a:defRPr>
            </a:lvl1pPr>
          </a:lstStyle>
          <a:p>
            <a:r>
              <a:rPr lang="fr-FR" dirty="0"/>
              <a:t>Modifiez le style du titre</a:t>
            </a:r>
          </a:p>
        </p:txBody>
      </p:sp>
    </p:spTree>
    <p:extLst>
      <p:ext uri="{BB962C8B-B14F-4D97-AF65-F5344CB8AC3E}">
        <p14:creationId xmlns:p14="http://schemas.microsoft.com/office/powerpoint/2010/main" val="155345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0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454ED-A323-49CA-958E-BDF75B83AEDA}"/>
              </a:ext>
            </a:extLst>
          </p:cNvPr>
          <p:cNvSpPr>
            <a:spLocks noGrp="1"/>
          </p:cNvSpPr>
          <p:nvPr>
            <p:ph type="title"/>
          </p:nvPr>
        </p:nvSpPr>
        <p:spPr>
          <a:xfrm>
            <a:off x="2584783" y="3243582"/>
            <a:ext cx="7010400" cy="1023617"/>
          </a:xfrm>
          <a:prstGeom prst="rect">
            <a:avLst/>
          </a:prstGeom>
        </p:spPr>
        <p:txBody>
          <a:bodyPr tIns="108000" bIns="144000" anchor="b">
            <a:noAutofit/>
          </a:bodyPr>
          <a:lstStyle>
            <a:lvl1pPr algn="ctr">
              <a:lnSpc>
                <a:spcPct val="100000"/>
              </a:lnSpc>
              <a:defRPr sz="3400">
                <a:solidFill>
                  <a:srgbClr val="003366"/>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109FA6F7-DAE3-4021-8DBC-BCD494EBDCB7}"/>
              </a:ext>
            </a:extLst>
          </p:cNvPr>
          <p:cNvSpPr>
            <a:spLocks noGrp="1"/>
          </p:cNvSpPr>
          <p:nvPr>
            <p:ph type="body" idx="1"/>
          </p:nvPr>
        </p:nvSpPr>
        <p:spPr>
          <a:xfrm>
            <a:off x="3096126" y="4299284"/>
            <a:ext cx="5999747" cy="577518"/>
          </a:xfrm>
          <a:prstGeom prst="rect">
            <a:avLst/>
          </a:prstGeom>
        </p:spPr>
        <p:txBody>
          <a:bodyPr/>
          <a:lstStyle>
            <a:lvl1pPr marL="0" indent="0" algn="ctr">
              <a:buNone/>
              <a:defRPr sz="20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a:p>
            <a:pPr lvl="0"/>
            <a:r>
              <a:rPr lang="fr-FR" dirty="0"/>
              <a:t>Cliquez pour modifier les styles du texte du masque</a:t>
            </a:r>
          </a:p>
        </p:txBody>
      </p:sp>
      <p:sp>
        <p:nvSpPr>
          <p:cNvPr id="7" name="Titre 1">
            <a:extLst>
              <a:ext uri="{FF2B5EF4-FFF2-40B4-BE49-F238E27FC236}">
                <a16:creationId xmlns:a16="http://schemas.microsoft.com/office/drawing/2014/main" id="{38F0D702-3A73-1BB0-9AD0-34E1ECF39ED6}"/>
              </a:ext>
            </a:extLst>
          </p:cNvPr>
          <p:cNvSpPr txBox="1">
            <a:spLocks/>
          </p:cNvSpPr>
          <p:nvPr userDrawn="1"/>
        </p:nvSpPr>
        <p:spPr>
          <a:xfrm>
            <a:off x="4439093" y="1182846"/>
            <a:ext cx="3313814" cy="1932400"/>
          </a:xfrm>
          <a:prstGeom prst="rect">
            <a:avLst/>
          </a:prstGeom>
        </p:spPr>
        <p:txBody>
          <a:bodyPr anchor="b">
            <a:normAutofit/>
          </a:bodyPr>
          <a:lstStyle>
            <a:lvl1pPr algn="ctr" defTabSz="914400" rtl="0" eaLnBrk="1" latinLnBrk="0" hangingPunct="1">
              <a:lnSpc>
                <a:spcPct val="90000"/>
              </a:lnSpc>
              <a:spcBef>
                <a:spcPct val="0"/>
              </a:spcBef>
              <a:buNone/>
              <a:defRPr sz="3600" kern="1200">
                <a:solidFill>
                  <a:srgbClr val="003366"/>
                </a:solidFill>
                <a:latin typeface="Calibri Bold" panose="020F0702030404030204" pitchFamily="34" charset="0"/>
                <a:ea typeface="+mj-ea"/>
                <a:cs typeface="Calibri Bold" panose="020F0702030404030204" pitchFamily="34" charset="0"/>
              </a:defRPr>
            </a:lvl1pPr>
          </a:lstStyle>
          <a:p>
            <a:endParaRPr lang="fr-FR" dirty="0">
              <a:solidFill>
                <a:schemeClr val="bg1"/>
              </a:solidFill>
            </a:endParaRPr>
          </a:p>
        </p:txBody>
      </p:sp>
    </p:spTree>
    <p:extLst>
      <p:ext uri="{BB962C8B-B14F-4D97-AF65-F5344CB8AC3E}">
        <p14:creationId xmlns:p14="http://schemas.microsoft.com/office/powerpoint/2010/main" val="95177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 Vierge Calibri">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454ED-A323-49CA-958E-BDF75B83AEDA}"/>
              </a:ext>
            </a:extLst>
          </p:cNvPr>
          <p:cNvSpPr>
            <a:spLocks noGrp="1"/>
          </p:cNvSpPr>
          <p:nvPr>
            <p:ph type="title"/>
          </p:nvPr>
        </p:nvSpPr>
        <p:spPr>
          <a:xfrm>
            <a:off x="2584783" y="3243582"/>
            <a:ext cx="7010400" cy="1023617"/>
          </a:xfrm>
          <a:prstGeom prst="rect">
            <a:avLst/>
          </a:prstGeom>
        </p:spPr>
        <p:txBody>
          <a:bodyPr tIns="108000" bIns="144000" anchor="b">
            <a:noAutofit/>
          </a:bodyPr>
          <a:lstStyle>
            <a:lvl1pPr algn="ctr">
              <a:lnSpc>
                <a:spcPct val="100000"/>
              </a:lnSpc>
              <a:defRPr sz="3400">
                <a:solidFill>
                  <a:srgbClr val="003366"/>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109FA6F7-DAE3-4021-8DBC-BCD494EBDCB7}"/>
              </a:ext>
            </a:extLst>
          </p:cNvPr>
          <p:cNvSpPr>
            <a:spLocks noGrp="1"/>
          </p:cNvSpPr>
          <p:nvPr>
            <p:ph type="body" idx="1"/>
          </p:nvPr>
        </p:nvSpPr>
        <p:spPr>
          <a:xfrm>
            <a:off x="3096126" y="4299284"/>
            <a:ext cx="5999747" cy="577518"/>
          </a:xfrm>
          <a:prstGeom prst="rect">
            <a:avLst/>
          </a:prstGeom>
        </p:spPr>
        <p:txBody>
          <a:bodyPr/>
          <a:lstStyle>
            <a:lvl1pPr marL="0" indent="0" algn="ctr">
              <a:buNone/>
              <a:defRPr sz="20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a:p>
            <a:pPr lvl="0"/>
            <a:r>
              <a:rPr lang="fr-FR" dirty="0"/>
              <a:t>Cliquez pour modifier les styles du texte du masque</a:t>
            </a:r>
          </a:p>
        </p:txBody>
      </p:sp>
      <p:sp>
        <p:nvSpPr>
          <p:cNvPr id="7" name="Titre 1">
            <a:extLst>
              <a:ext uri="{FF2B5EF4-FFF2-40B4-BE49-F238E27FC236}">
                <a16:creationId xmlns:a16="http://schemas.microsoft.com/office/drawing/2014/main" id="{38F0D702-3A73-1BB0-9AD0-34E1ECF39ED6}"/>
              </a:ext>
            </a:extLst>
          </p:cNvPr>
          <p:cNvSpPr txBox="1">
            <a:spLocks/>
          </p:cNvSpPr>
          <p:nvPr userDrawn="1"/>
        </p:nvSpPr>
        <p:spPr>
          <a:xfrm>
            <a:off x="4439093" y="1182846"/>
            <a:ext cx="3313814" cy="1932400"/>
          </a:xfrm>
          <a:prstGeom prst="rect">
            <a:avLst/>
          </a:prstGeom>
        </p:spPr>
        <p:txBody>
          <a:bodyPr anchor="b">
            <a:normAutofit/>
          </a:bodyPr>
          <a:lstStyle>
            <a:lvl1pPr algn="ctr" defTabSz="914400" rtl="0" eaLnBrk="1" latinLnBrk="0" hangingPunct="1">
              <a:lnSpc>
                <a:spcPct val="90000"/>
              </a:lnSpc>
              <a:spcBef>
                <a:spcPct val="0"/>
              </a:spcBef>
              <a:buNone/>
              <a:defRPr sz="3600" kern="1200">
                <a:solidFill>
                  <a:srgbClr val="003366"/>
                </a:solidFill>
                <a:latin typeface="Calibri Bold" panose="020F0702030404030204" pitchFamily="34" charset="0"/>
                <a:ea typeface="+mj-ea"/>
                <a:cs typeface="Calibri Bold" panose="020F0702030404030204" pitchFamily="34" charset="0"/>
              </a:defRPr>
            </a:lvl1pPr>
          </a:lstStyle>
          <a:p>
            <a:endParaRPr lang="fr-FR" dirty="0">
              <a:solidFill>
                <a:schemeClr val="bg1"/>
              </a:solidFill>
            </a:endParaRPr>
          </a:p>
        </p:txBody>
      </p:sp>
      <p:sp>
        <p:nvSpPr>
          <p:cNvPr id="11" name="Espace réservé du contenu 10">
            <a:extLst>
              <a:ext uri="{FF2B5EF4-FFF2-40B4-BE49-F238E27FC236}">
                <a16:creationId xmlns:a16="http://schemas.microsoft.com/office/drawing/2014/main" id="{AE526010-9F62-4430-C849-33F215546C21}"/>
              </a:ext>
            </a:extLst>
          </p:cNvPr>
          <p:cNvSpPr>
            <a:spLocks noGrp="1"/>
          </p:cNvSpPr>
          <p:nvPr>
            <p:ph sz="quarter" idx="10"/>
          </p:nvPr>
        </p:nvSpPr>
        <p:spPr>
          <a:xfrm>
            <a:off x="5488320" y="1908510"/>
            <a:ext cx="1203325" cy="1119188"/>
          </a:xfrm>
          <a:prstGeom prst="rect">
            <a:avLst/>
          </a:prstGeom>
        </p:spPr>
        <p:txBody>
          <a:bodyPr/>
          <a:lstStyle>
            <a:lvl1pPr marL="0" indent="0" algn="ctr">
              <a:buFontTx/>
              <a:buNone/>
              <a:defRPr sz="8000">
                <a:solidFill>
                  <a:schemeClr val="bg1"/>
                </a:solidFill>
                <a:latin typeface="Calibri Bold" panose="020F0702030404030204" pitchFamily="34" charset="0"/>
                <a:cs typeface="Calibri Bold" panose="020F0702030404030204" pitchFamily="34" charset="0"/>
              </a:defRPr>
            </a:lvl1pPr>
            <a:lvl2pPr marL="457200" indent="0" algn="ctr">
              <a:buFontTx/>
              <a:buNone/>
              <a:defRPr sz="8000">
                <a:solidFill>
                  <a:schemeClr val="bg1"/>
                </a:solidFill>
                <a:latin typeface="Calibri Bold" panose="020F0702030404030204" pitchFamily="34" charset="0"/>
                <a:cs typeface="Calibri Bold" panose="020F0702030404030204" pitchFamily="34" charset="0"/>
              </a:defRPr>
            </a:lvl2pPr>
            <a:lvl3pPr marL="914400" indent="0" algn="ctr">
              <a:buFontTx/>
              <a:buNone/>
              <a:defRPr sz="8000">
                <a:solidFill>
                  <a:schemeClr val="bg1"/>
                </a:solidFill>
                <a:latin typeface="Calibri Bold" panose="020F0702030404030204" pitchFamily="34" charset="0"/>
                <a:cs typeface="Calibri Bold" panose="020F0702030404030204" pitchFamily="34" charset="0"/>
              </a:defRPr>
            </a:lvl3pPr>
            <a:lvl4pPr marL="1371600" indent="0" algn="ctr">
              <a:buFontTx/>
              <a:buNone/>
              <a:defRPr sz="8000">
                <a:solidFill>
                  <a:schemeClr val="bg1"/>
                </a:solidFill>
                <a:latin typeface="Calibri Bold" panose="020F0702030404030204" pitchFamily="34" charset="0"/>
                <a:cs typeface="Calibri Bold" panose="020F0702030404030204" pitchFamily="34" charset="0"/>
              </a:defRPr>
            </a:lvl4pPr>
            <a:lvl5pPr marL="1828800" indent="0" algn="ctr">
              <a:buFontTx/>
              <a:buNone/>
              <a:defRPr sz="8000">
                <a:solidFill>
                  <a:schemeClr val="bg1"/>
                </a:solidFill>
                <a:latin typeface="Calibri Bold" panose="020F0702030404030204" pitchFamily="34" charset="0"/>
                <a:cs typeface="Calibri Bold" panose="020F070203040403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821408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454ED-A323-49CA-958E-BDF75B83AEDA}"/>
              </a:ext>
            </a:extLst>
          </p:cNvPr>
          <p:cNvSpPr>
            <a:spLocks noGrp="1"/>
          </p:cNvSpPr>
          <p:nvPr>
            <p:ph type="title"/>
          </p:nvPr>
        </p:nvSpPr>
        <p:spPr>
          <a:xfrm>
            <a:off x="2584783" y="3243582"/>
            <a:ext cx="7010400" cy="1023617"/>
          </a:xfrm>
          <a:prstGeom prst="rect">
            <a:avLst/>
          </a:prstGeom>
        </p:spPr>
        <p:txBody>
          <a:bodyPr tIns="108000" bIns="144000" anchor="b">
            <a:noAutofit/>
          </a:bodyPr>
          <a:lstStyle>
            <a:lvl1pPr algn="ctr">
              <a:lnSpc>
                <a:spcPct val="100000"/>
              </a:lnSpc>
              <a:defRPr sz="3400">
                <a:solidFill>
                  <a:srgbClr val="003366"/>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109FA6F7-DAE3-4021-8DBC-BCD494EBDCB7}"/>
              </a:ext>
            </a:extLst>
          </p:cNvPr>
          <p:cNvSpPr>
            <a:spLocks noGrp="1"/>
          </p:cNvSpPr>
          <p:nvPr>
            <p:ph type="body" idx="1"/>
          </p:nvPr>
        </p:nvSpPr>
        <p:spPr>
          <a:xfrm>
            <a:off x="3096126" y="4299284"/>
            <a:ext cx="5999747" cy="577518"/>
          </a:xfrm>
          <a:prstGeom prst="rect">
            <a:avLst/>
          </a:prstGeom>
        </p:spPr>
        <p:txBody>
          <a:bodyPr/>
          <a:lstStyle>
            <a:lvl1pPr marL="0" indent="0" algn="ctr">
              <a:buNone/>
              <a:defRPr sz="20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a:p>
            <a:pPr lvl="0"/>
            <a:r>
              <a:rPr lang="fr-FR" dirty="0"/>
              <a:t>Cliquez pour modifier les styles du texte du masque</a:t>
            </a:r>
          </a:p>
        </p:txBody>
      </p:sp>
      <p:sp>
        <p:nvSpPr>
          <p:cNvPr id="7" name="Titre 1">
            <a:extLst>
              <a:ext uri="{FF2B5EF4-FFF2-40B4-BE49-F238E27FC236}">
                <a16:creationId xmlns:a16="http://schemas.microsoft.com/office/drawing/2014/main" id="{38F0D702-3A73-1BB0-9AD0-34E1ECF39ED6}"/>
              </a:ext>
            </a:extLst>
          </p:cNvPr>
          <p:cNvSpPr txBox="1">
            <a:spLocks/>
          </p:cNvSpPr>
          <p:nvPr userDrawn="1"/>
        </p:nvSpPr>
        <p:spPr>
          <a:xfrm>
            <a:off x="4439093" y="1182846"/>
            <a:ext cx="3313814" cy="1932400"/>
          </a:xfrm>
          <a:prstGeom prst="rect">
            <a:avLst/>
          </a:prstGeom>
        </p:spPr>
        <p:txBody>
          <a:bodyPr anchor="b">
            <a:normAutofit/>
          </a:bodyPr>
          <a:lstStyle>
            <a:lvl1pPr algn="ctr" defTabSz="914400" rtl="0" eaLnBrk="1" latinLnBrk="0" hangingPunct="1">
              <a:lnSpc>
                <a:spcPct val="90000"/>
              </a:lnSpc>
              <a:spcBef>
                <a:spcPct val="0"/>
              </a:spcBef>
              <a:buNone/>
              <a:defRPr sz="3600" kern="1200">
                <a:solidFill>
                  <a:srgbClr val="003366"/>
                </a:solidFill>
                <a:latin typeface="Calibri Bold" panose="020F0702030404030204" pitchFamily="34" charset="0"/>
                <a:ea typeface="+mj-ea"/>
                <a:cs typeface="Calibri Bold" panose="020F0702030404030204" pitchFamily="34" charset="0"/>
              </a:defRPr>
            </a:lvl1pPr>
          </a:lstStyle>
          <a:p>
            <a:endParaRPr lang="fr-FR" dirty="0">
              <a:solidFill>
                <a:schemeClr val="bg1"/>
              </a:solidFill>
            </a:endParaRPr>
          </a:p>
        </p:txBody>
      </p:sp>
    </p:spTree>
    <p:extLst>
      <p:ext uri="{BB962C8B-B14F-4D97-AF65-F5344CB8AC3E}">
        <p14:creationId xmlns:p14="http://schemas.microsoft.com/office/powerpoint/2010/main" val="3354817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454ED-A323-49CA-958E-BDF75B83AEDA}"/>
              </a:ext>
            </a:extLst>
          </p:cNvPr>
          <p:cNvSpPr>
            <a:spLocks noGrp="1"/>
          </p:cNvSpPr>
          <p:nvPr>
            <p:ph type="title"/>
          </p:nvPr>
        </p:nvSpPr>
        <p:spPr>
          <a:xfrm>
            <a:off x="2584783" y="3243582"/>
            <a:ext cx="7010400" cy="1023617"/>
          </a:xfrm>
          <a:prstGeom prst="rect">
            <a:avLst/>
          </a:prstGeom>
        </p:spPr>
        <p:txBody>
          <a:bodyPr tIns="108000" bIns="144000" anchor="b">
            <a:noAutofit/>
          </a:bodyPr>
          <a:lstStyle>
            <a:lvl1pPr algn="ctr">
              <a:lnSpc>
                <a:spcPct val="100000"/>
              </a:lnSpc>
              <a:defRPr sz="3400">
                <a:solidFill>
                  <a:srgbClr val="003366"/>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109FA6F7-DAE3-4021-8DBC-BCD494EBDCB7}"/>
              </a:ext>
            </a:extLst>
          </p:cNvPr>
          <p:cNvSpPr>
            <a:spLocks noGrp="1"/>
          </p:cNvSpPr>
          <p:nvPr>
            <p:ph type="body" idx="1"/>
          </p:nvPr>
        </p:nvSpPr>
        <p:spPr>
          <a:xfrm>
            <a:off x="3096126" y="4299284"/>
            <a:ext cx="5999747" cy="577518"/>
          </a:xfrm>
          <a:prstGeom prst="rect">
            <a:avLst/>
          </a:prstGeom>
        </p:spPr>
        <p:txBody>
          <a:bodyPr/>
          <a:lstStyle>
            <a:lvl1pPr marL="0" indent="0" algn="ctr">
              <a:buNone/>
              <a:defRPr sz="20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a:p>
            <a:pPr lvl="0"/>
            <a:r>
              <a:rPr lang="fr-FR" dirty="0"/>
              <a:t>Cliquez pour modifier les styles du texte du masque</a:t>
            </a:r>
          </a:p>
        </p:txBody>
      </p:sp>
      <p:sp>
        <p:nvSpPr>
          <p:cNvPr id="7" name="Titre 1">
            <a:extLst>
              <a:ext uri="{FF2B5EF4-FFF2-40B4-BE49-F238E27FC236}">
                <a16:creationId xmlns:a16="http://schemas.microsoft.com/office/drawing/2014/main" id="{38F0D702-3A73-1BB0-9AD0-34E1ECF39ED6}"/>
              </a:ext>
            </a:extLst>
          </p:cNvPr>
          <p:cNvSpPr txBox="1">
            <a:spLocks/>
          </p:cNvSpPr>
          <p:nvPr userDrawn="1"/>
        </p:nvSpPr>
        <p:spPr>
          <a:xfrm>
            <a:off x="4439093" y="1182846"/>
            <a:ext cx="3313814" cy="1932400"/>
          </a:xfrm>
          <a:prstGeom prst="rect">
            <a:avLst/>
          </a:prstGeom>
        </p:spPr>
        <p:txBody>
          <a:bodyPr anchor="b">
            <a:normAutofit/>
          </a:bodyPr>
          <a:lstStyle>
            <a:lvl1pPr algn="ctr" defTabSz="914400" rtl="0" eaLnBrk="1" latinLnBrk="0" hangingPunct="1">
              <a:lnSpc>
                <a:spcPct val="90000"/>
              </a:lnSpc>
              <a:spcBef>
                <a:spcPct val="0"/>
              </a:spcBef>
              <a:buNone/>
              <a:defRPr sz="3600" kern="1200">
                <a:solidFill>
                  <a:srgbClr val="003366"/>
                </a:solidFill>
                <a:latin typeface="Calibri Bold" panose="020F0702030404030204" pitchFamily="34" charset="0"/>
                <a:ea typeface="+mj-ea"/>
                <a:cs typeface="Calibri Bold" panose="020F0702030404030204" pitchFamily="34" charset="0"/>
              </a:defRPr>
            </a:lvl1pPr>
          </a:lstStyle>
          <a:p>
            <a:endParaRPr lang="fr-FR" dirty="0">
              <a:solidFill>
                <a:schemeClr val="bg1"/>
              </a:solidFill>
            </a:endParaRPr>
          </a:p>
        </p:txBody>
      </p:sp>
    </p:spTree>
    <p:extLst>
      <p:ext uri="{BB962C8B-B14F-4D97-AF65-F5344CB8AC3E}">
        <p14:creationId xmlns:p14="http://schemas.microsoft.com/office/powerpoint/2010/main" val="75301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454ED-A323-49CA-958E-BDF75B83AEDA}"/>
              </a:ext>
            </a:extLst>
          </p:cNvPr>
          <p:cNvSpPr>
            <a:spLocks noGrp="1"/>
          </p:cNvSpPr>
          <p:nvPr>
            <p:ph type="title"/>
          </p:nvPr>
        </p:nvSpPr>
        <p:spPr>
          <a:xfrm>
            <a:off x="2584783" y="3243582"/>
            <a:ext cx="7010400" cy="1023617"/>
          </a:xfrm>
          <a:prstGeom prst="rect">
            <a:avLst/>
          </a:prstGeom>
        </p:spPr>
        <p:txBody>
          <a:bodyPr tIns="108000" bIns="144000" anchor="b">
            <a:noAutofit/>
          </a:bodyPr>
          <a:lstStyle>
            <a:lvl1pPr algn="ctr">
              <a:lnSpc>
                <a:spcPct val="100000"/>
              </a:lnSpc>
              <a:defRPr sz="3400">
                <a:solidFill>
                  <a:srgbClr val="003366"/>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109FA6F7-DAE3-4021-8DBC-BCD494EBDCB7}"/>
              </a:ext>
            </a:extLst>
          </p:cNvPr>
          <p:cNvSpPr>
            <a:spLocks noGrp="1"/>
          </p:cNvSpPr>
          <p:nvPr>
            <p:ph type="body" idx="1"/>
          </p:nvPr>
        </p:nvSpPr>
        <p:spPr>
          <a:xfrm>
            <a:off x="3096126" y="4299284"/>
            <a:ext cx="5999747" cy="577518"/>
          </a:xfrm>
          <a:prstGeom prst="rect">
            <a:avLst/>
          </a:prstGeom>
        </p:spPr>
        <p:txBody>
          <a:bodyPr/>
          <a:lstStyle>
            <a:lvl1pPr marL="0" indent="0" algn="ctr">
              <a:buNone/>
              <a:defRPr sz="20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a:p>
            <a:pPr lvl="0"/>
            <a:r>
              <a:rPr lang="fr-FR" dirty="0"/>
              <a:t>Cliquez pour modifier les styles du texte du masque</a:t>
            </a:r>
          </a:p>
        </p:txBody>
      </p:sp>
      <p:sp>
        <p:nvSpPr>
          <p:cNvPr id="7" name="Titre 1">
            <a:extLst>
              <a:ext uri="{FF2B5EF4-FFF2-40B4-BE49-F238E27FC236}">
                <a16:creationId xmlns:a16="http://schemas.microsoft.com/office/drawing/2014/main" id="{38F0D702-3A73-1BB0-9AD0-34E1ECF39ED6}"/>
              </a:ext>
            </a:extLst>
          </p:cNvPr>
          <p:cNvSpPr txBox="1">
            <a:spLocks/>
          </p:cNvSpPr>
          <p:nvPr userDrawn="1"/>
        </p:nvSpPr>
        <p:spPr>
          <a:xfrm>
            <a:off x="4439093" y="1182846"/>
            <a:ext cx="3313814" cy="1932400"/>
          </a:xfrm>
          <a:prstGeom prst="rect">
            <a:avLst/>
          </a:prstGeom>
        </p:spPr>
        <p:txBody>
          <a:bodyPr anchor="b">
            <a:normAutofit/>
          </a:bodyPr>
          <a:lstStyle>
            <a:lvl1pPr algn="ctr" defTabSz="914400" rtl="0" eaLnBrk="1" latinLnBrk="0" hangingPunct="1">
              <a:lnSpc>
                <a:spcPct val="90000"/>
              </a:lnSpc>
              <a:spcBef>
                <a:spcPct val="0"/>
              </a:spcBef>
              <a:buNone/>
              <a:defRPr sz="3600" kern="1200">
                <a:solidFill>
                  <a:srgbClr val="003366"/>
                </a:solidFill>
                <a:latin typeface="Calibri Bold" panose="020F0702030404030204" pitchFamily="34" charset="0"/>
                <a:ea typeface="+mj-ea"/>
                <a:cs typeface="Calibri Bold" panose="020F0702030404030204" pitchFamily="34" charset="0"/>
              </a:defRPr>
            </a:lvl1pPr>
          </a:lstStyle>
          <a:p>
            <a:endParaRPr lang="fr-FR" dirty="0">
              <a:solidFill>
                <a:schemeClr val="bg1"/>
              </a:solidFill>
            </a:endParaRPr>
          </a:p>
        </p:txBody>
      </p:sp>
    </p:spTree>
    <p:extLst>
      <p:ext uri="{BB962C8B-B14F-4D97-AF65-F5344CB8AC3E}">
        <p14:creationId xmlns:p14="http://schemas.microsoft.com/office/powerpoint/2010/main" val="159490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454ED-A323-49CA-958E-BDF75B83AEDA}"/>
              </a:ext>
            </a:extLst>
          </p:cNvPr>
          <p:cNvSpPr>
            <a:spLocks noGrp="1"/>
          </p:cNvSpPr>
          <p:nvPr>
            <p:ph type="title"/>
          </p:nvPr>
        </p:nvSpPr>
        <p:spPr>
          <a:xfrm>
            <a:off x="2584783" y="3243582"/>
            <a:ext cx="7010400" cy="1023617"/>
          </a:xfrm>
          <a:prstGeom prst="rect">
            <a:avLst/>
          </a:prstGeom>
        </p:spPr>
        <p:txBody>
          <a:bodyPr tIns="108000" bIns="144000" anchor="b">
            <a:noAutofit/>
          </a:bodyPr>
          <a:lstStyle>
            <a:lvl1pPr algn="ctr">
              <a:lnSpc>
                <a:spcPct val="100000"/>
              </a:lnSpc>
              <a:defRPr sz="3400">
                <a:solidFill>
                  <a:srgbClr val="003366"/>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109FA6F7-DAE3-4021-8DBC-BCD494EBDCB7}"/>
              </a:ext>
            </a:extLst>
          </p:cNvPr>
          <p:cNvSpPr>
            <a:spLocks noGrp="1"/>
          </p:cNvSpPr>
          <p:nvPr>
            <p:ph type="body" idx="1"/>
          </p:nvPr>
        </p:nvSpPr>
        <p:spPr>
          <a:xfrm>
            <a:off x="3096126" y="4299284"/>
            <a:ext cx="5999747" cy="577518"/>
          </a:xfrm>
          <a:prstGeom prst="rect">
            <a:avLst/>
          </a:prstGeom>
        </p:spPr>
        <p:txBody>
          <a:bodyPr/>
          <a:lstStyle>
            <a:lvl1pPr marL="0" indent="0" algn="ctr">
              <a:buNone/>
              <a:defRPr sz="20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a:p>
            <a:pPr lvl="0"/>
            <a:r>
              <a:rPr lang="fr-FR" dirty="0"/>
              <a:t>Cliquez pour modifier les styles du texte du masque</a:t>
            </a:r>
          </a:p>
        </p:txBody>
      </p:sp>
      <p:sp>
        <p:nvSpPr>
          <p:cNvPr id="7" name="Titre 1">
            <a:extLst>
              <a:ext uri="{FF2B5EF4-FFF2-40B4-BE49-F238E27FC236}">
                <a16:creationId xmlns:a16="http://schemas.microsoft.com/office/drawing/2014/main" id="{38F0D702-3A73-1BB0-9AD0-34E1ECF39ED6}"/>
              </a:ext>
            </a:extLst>
          </p:cNvPr>
          <p:cNvSpPr txBox="1">
            <a:spLocks/>
          </p:cNvSpPr>
          <p:nvPr userDrawn="1"/>
        </p:nvSpPr>
        <p:spPr>
          <a:xfrm>
            <a:off x="4439093" y="1182846"/>
            <a:ext cx="3313814" cy="1932400"/>
          </a:xfrm>
          <a:prstGeom prst="rect">
            <a:avLst/>
          </a:prstGeom>
        </p:spPr>
        <p:txBody>
          <a:bodyPr anchor="b">
            <a:normAutofit/>
          </a:bodyPr>
          <a:lstStyle>
            <a:lvl1pPr algn="ctr" defTabSz="914400" rtl="0" eaLnBrk="1" latinLnBrk="0" hangingPunct="1">
              <a:lnSpc>
                <a:spcPct val="90000"/>
              </a:lnSpc>
              <a:spcBef>
                <a:spcPct val="0"/>
              </a:spcBef>
              <a:buNone/>
              <a:defRPr sz="3600" kern="1200">
                <a:solidFill>
                  <a:srgbClr val="003366"/>
                </a:solidFill>
                <a:latin typeface="Calibri Bold" panose="020F0702030404030204" pitchFamily="34" charset="0"/>
                <a:ea typeface="+mj-ea"/>
                <a:cs typeface="Calibri Bold" panose="020F0702030404030204" pitchFamily="34" charset="0"/>
              </a:defRPr>
            </a:lvl1pPr>
          </a:lstStyle>
          <a:p>
            <a:endParaRPr lang="fr-FR" dirty="0">
              <a:solidFill>
                <a:schemeClr val="bg1"/>
              </a:solidFill>
            </a:endParaRPr>
          </a:p>
        </p:txBody>
      </p:sp>
    </p:spTree>
    <p:extLst>
      <p:ext uri="{BB962C8B-B14F-4D97-AF65-F5344CB8AC3E}">
        <p14:creationId xmlns:p14="http://schemas.microsoft.com/office/powerpoint/2010/main" val="1790789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5">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454ED-A323-49CA-958E-BDF75B83AEDA}"/>
              </a:ext>
            </a:extLst>
          </p:cNvPr>
          <p:cNvSpPr>
            <a:spLocks noGrp="1"/>
          </p:cNvSpPr>
          <p:nvPr>
            <p:ph type="title"/>
          </p:nvPr>
        </p:nvSpPr>
        <p:spPr>
          <a:xfrm>
            <a:off x="2584783" y="3243582"/>
            <a:ext cx="7010400" cy="1023617"/>
          </a:xfrm>
          <a:prstGeom prst="rect">
            <a:avLst/>
          </a:prstGeom>
        </p:spPr>
        <p:txBody>
          <a:bodyPr tIns="108000" bIns="144000" anchor="b">
            <a:noAutofit/>
          </a:bodyPr>
          <a:lstStyle>
            <a:lvl1pPr algn="ctr">
              <a:lnSpc>
                <a:spcPct val="100000"/>
              </a:lnSpc>
              <a:defRPr sz="3400">
                <a:solidFill>
                  <a:srgbClr val="003366"/>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109FA6F7-DAE3-4021-8DBC-BCD494EBDCB7}"/>
              </a:ext>
            </a:extLst>
          </p:cNvPr>
          <p:cNvSpPr>
            <a:spLocks noGrp="1"/>
          </p:cNvSpPr>
          <p:nvPr>
            <p:ph type="body" idx="1"/>
          </p:nvPr>
        </p:nvSpPr>
        <p:spPr>
          <a:xfrm>
            <a:off x="3096126" y="4299284"/>
            <a:ext cx="5999747" cy="577518"/>
          </a:xfrm>
          <a:prstGeom prst="rect">
            <a:avLst/>
          </a:prstGeom>
        </p:spPr>
        <p:txBody>
          <a:bodyPr/>
          <a:lstStyle>
            <a:lvl1pPr marL="0" indent="0" algn="ctr">
              <a:buNone/>
              <a:defRPr sz="20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a:p>
            <a:pPr lvl="0"/>
            <a:r>
              <a:rPr lang="fr-FR" dirty="0"/>
              <a:t>Cliquez pour modifier les styles du texte du masque</a:t>
            </a:r>
          </a:p>
        </p:txBody>
      </p:sp>
      <p:sp>
        <p:nvSpPr>
          <p:cNvPr id="7" name="Titre 1">
            <a:extLst>
              <a:ext uri="{FF2B5EF4-FFF2-40B4-BE49-F238E27FC236}">
                <a16:creationId xmlns:a16="http://schemas.microsoft.com/office/drawing/2014/main" id="{38F0D702-3A73-1BB0-9AD0-34E1ECF39ED6}"/>
              </a:ext>
            </a:extLst>
          </p:cNvPr>
          <p:cNvSpPr txBox="1">
            <a:spLocks/>
          </p:cNvSpPr>
          <p:nvPr userDrawn="1"/>
        </p:nvSpPr>
        <p:spPr>
          <a:xfrm>
            <a:off x="4439093" y="1182846"/>
            <a:ext cx="3313814" cy="1932400"/>
          </a:xfrm>
          <a:prstGeom prst="rect">
            <a:avLst/>
          </a:prstGeom>
        </p:spPr>
        <p:txBody>
          <a:bodyPr anchor="b">
            <a:normAutofit/>
          </a:bodyPr>
          <a:lstStyle>
            <a:lvl1pPr algn="ctr" defTabSz="914400" rtl="0" eaLnBrk="1" latinLnBrk="0" hangingPunct="1">
              <a:lnSpc>
                <a:spcPct val="90000"/>
              </a:lnSpc>
              <a:spcBef>
                <a:spcPct val="0"/>
              </a:spcBef>
              <a:buNone/>
              <a:defRPr sz="3600" kern="1200">
                <a:solidFill>
                  <a:srgbClr val="003366"/>
                </a:solidFill>
                <a:latin typeface="Calibri Bold" panose="020F0702030404030204" pitchFamily="34" charset="0"/>
                <a:ea typeface="+mj-ea"/>
                <a:cs typeface="Calibri Bold" panose="020F0702030404030204" pitchFamily="34" charset="0"/>
              </a:defRPr>
            </a:lvl1pPr>
          </a:lstStyle>
          <a:p>
            <a:endParaRPr lang="fr-FR" dirty="0">
              <a:solidFill>
                <a:schemeClr val="bg1"/>
              </a:solidFill>
            </a:endParaRPr>
          </a:p>
        </p:txBody>
      </p:sp>
    </p:spTree>
    <p:extLst>
      <p:ext uri="{BB962C8B-B14F-4D97-AF65-F5344CB8AC3E}">
        <p14:creationId xmlns:p14="http://schemas.microsoft.com/office/powerpoint/2010/main" val="29217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3454ED-A323-49CA-958E-BDF75B83AEDA}"/>
              </a:ext>
            </a:extLst>
          </p:cNvPr>
          <p:cNvSpPr>
            <a:spLocks noGrp="1"/>
          </p:cNvSpPr>
          <p:nvPr>
            <p:ph type="title"/>
          </p:nvPr>
        </p:nvSpPr>
        <p:spPr>
          <a:xfrm>
            <a:off x="2584783" y="3243582"/>
            <a:ext cx="7010400" cy="1023617"/>
          </a:xfrm>
          <a:prstGeom prst="rect">
            <a:avLst/>
          </a:prstGeom>
        </p:spPr>
        <p:txBody>
          <a:bodyPr tIns="108000" bIns="144000" anchor="b">
            <a:noAutofit/>
          </a:bodyPr>
          <a:lstStyle>
            <a:lvl1pPr algn="ctr">
              <a:lnSpc>
                <a:spcPct val="100000"/>
              </a:lnSpc>
              <a:defRPr sz="3400">
                <a:solidFill>
                  <a:srgbClr val="003366"/>
                </a:solidFill>
                <a:latin typeface="Calibri Bold" panose="020F0702030404030204" pitchFamily="34" charset="0"/>
                <a:cs typeface="Calibri Bold" panose="020F0702030404030204" pitchFamily="34" charset="0"/>
              </a:defRPr>
            </a:lvl1pPr>
          </a:lstStyle>
          <a:p>
            <a:r>
              <a:rPr lang="fr-FR" dirty="0"/>
              <a:t>Modifiez le style du titre</a:t>
            </a:r>
          </a:p>
        </p:txBody>
      </p:sp>
      <p:sp>
        <p:nvSpPr>
          <p:cNvPr id="3" name="Espace réservé du texte 2">
            <a:extLst>
              <a:ext uri="{FF2B5EF4-FFF2-40B4-BE49-F238E27FC236}">
                <a16:creationId xmlns:a16="http://schemas.microsoft.com/office/drawing/2014/main" id="{109FA6F7-DAE3-4021-8DBC-BCD494EBDCB7}"/>
              </a:ext>
            </a:extLst>
          </p:cNvPr>
          <p:cNvSpPr>
            <a:spLocks noGrp="1"/>
          </p:cNvSpPr>
          <p:nvPr>
            <p:ph type="body" idx="1"/>
          </p:nvPr>
        </p:nvSpPr>
        <p:spPr>
          <a:xfrm>
            <a:off x="3096126" y="4299284"/>
            <a:ext cx="5999747" cy="577518"/>
          </a:xfrm>
          <a:prstGeom prst="rect">
            <a:avLst/>
          </a:prstGeom>
        </p:spPr>
        <p:txBody>
          <a:bodyPr/>
          <a:lstStyle>
            <a:lvl1pPr marL="0" indent="0" algn="ctr">
              <a:buNone/>
              <a:defRPr sz="2000">
                <a:solidFill>
                  <a:schemeClr val="tx1"/>
                </a:solidFill>
                <a:latin typeface="+mj-lt"/>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dirty="0"/>
          </a:p>
          <a:p>
            <a:pPr lvl="0"/>
            <a:r>
              <a:rPr lang="fr-FR" dirty="0"/>
              <a:t>Cliquez pour modifier les styles du texte du masque</a:t>
            </a:r>
          </a:p>
        </p:txBody>
      </p:sp>
      <p:sp>
        <p:nvSpPr>
          <p:cNvPr id="7" name="Titre 1">
            <a:extLst>
              <a:ext uri="{FF2B5EF4-FFF2-40B4-BE49-F238E27FC236}">
                <a16:creationId xmlns:a16="http://schemas.microsoft.com/office/drawing/2014/main" id="{38F0D702-3A73-1BB0-9AD0-34E1ECF39ED6}"/>
              </a:ext>
            </a:extLst>
          </p:cNvPr>
          <p:cNvSpPr txBox="1">
            <a:spLocks/>
          </p:cNvSpPr>
          <p:nvPr userDrawn="1"/>
        </p:nvSpPr>
        <p:spPr>
          <a:xfrm>
            <a:off x="4439093" y="1182846"/>
            <a:ext cx="3313814" cy="1932400"/>
          </a:xfrm>
          <a:prstGeom prst="rect">
            <a:avLst/>
          </a:prstGeom>
        </p:spPr>
        <p:txBody>
          <a:bodyPr anchor="b">
            <a:normAutofit/>
          </a:bodyPr>
          <a:lstStyle>
            <a:lvl1pPr algn="ctr" defTabSz="914400" rtl="0" eaLnBrk="1" latinLnBrk="0" hangingPunct="1">
              <a:lnSpc>
                <a:spcPct val="90000"/>
              </a:lnSpc>
              <a:spcBef>
                <a:spcPct val="0"/>
              </a:spcBef>
              <a:buNone/>
              <a:defRPr sz="3600" kern="1200">
                <a:solidFill>
                  <a:srgbClr val="003366"/>
                </a:solidFill>
                <a:latin typeface="Calibri Bold" panose="020F0702030404030204" pitchFamily="34" charset="0"/>
                <a:ea typeface="+mj-ea"/>
                <a:cs typeface="Calibri Bold" panose="020F0702030404030204" pitchFamily="34" charset="0"/>
              </a:defRPr>
            </a:lvl1pPr>
          </a:lstStyle>
          <a:p>
            <a:endParaRPr lang="fr-FR" dirty="0">
              <a:solidFill>
                <a:schemeClr val="bg1"/>
              </a:solidFill>
            </a:endParaRPr>
          </a:p>
        </p:txBody>
      </p:sp>
    </p:spTree>
    <p:extLst>
      <p:ext uri="{BB962C8B-B14F-4D97-AF65-F5344CB8AC3E}">
        <p14:creationId xmlns:p14="http://schemas.microsoft.com/office/powerpoint/2010/main" val="885545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0.svg"/><Relationship Id="rId2" Type="http://schemas.openxmlformats.org/officeDocument/2006/relationships/theme" Target="../theme/theme10.xml"/><Relationship Id="rId1" Type="http://schemas.openxmlformats.org/officeDocument/2006/relationships/slideLayout" Target="../slideLayouts/slideLayout11.xml"/><Relationship Id="rId6" Type="http://schemas.openxmlformats.org/officeDocument/2006/relationships/image" Target="../media/image19.png"/><Relationship Id="rId5" Type="http://schemas.openxmlformats.org/officeDocument/2006/relationships/image" Target="../media/image3.svg"/><Relationship Id="rId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2.svg"/><Relationship Id="rId2" Type="http://schemas.openxmlformats.org/officeDocument/2006/relationships/theme" Target="../theme/theme1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3.svg"/><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svg"/><Relationship Id="rId2" Type="http://schemas.openxmlformats.org/officeDocument/2006/relationships/theme" Target="../theme/theme13.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image" Target="../media/image25.svg"/><Relationship Id="rId4" Type="http://schemas.openxmlformats.org/officeDocument/2006/relationships/image" Target="../media/image24.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sv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svg"/><Relationship Id="rId2" Type="http://schemas.openxmlformats.org/officeDocument/2006/relationships/theme" Target="../theme/theme3.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sv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sv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3.svg"/><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0.sv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3.sv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2.svg"/><Relationship Id="rId2" Type="http://schemas.openxmlformats.org/officeDocument/2006/relationships/theme" Target="../theme/them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svg"/><Relationship Id="rId2" Type="http://schemas.openxmlformats.org/officeDocument/2006/relationships/theme" Target="../theme/them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3.svg"/><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6.svg"/><Relationship Id="rId2" Type="http://schemas.openxmlformats.org/officeDocument/2006/relationships/theme" Target="../theme/theme8.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3.svg"/><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8.svg"/><Relationship Id="rId2" Type="http://schemas.openxmlformats.org/officeDocument/2006/relationships/theme" Target="../theme/theme9.xml"/><Relationship Id="rId1" Type="http://schemas.openxmlformats.org/officeDocument/2006/relationships/slideLayout" Target="../slideLayouts/slideLayout10.xml"/><Relationship Id="rId6" Type="http://schemas.openxmlformats.org/officeDocument/2006/relationships/image" Target="../media/image17.png"/><Relationship Id="rId5" Type="http://schemas.openxmlformats.org/officeDocument/2006/relationships/image" Target="../media/image3.sv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F747288F-60FC-C5F6-699B-DFF441F3F5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Graphique 11">
            <a:extLst>
              <a:ext uri="{FF2B5EF4-FFF2-40B4-BE49-F238E27FC236}">
                <a16:creationId xmlns:a16="http://schemas.microsoft.com/office/drawing/2014/main" id="{0883C86D-C07A-CADD-2ACD-91CC4B2DE535}"/>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41080" y="319951"/>
            <a:ext cx="2825509" cy="794112"/>
          </a:xfrm>
          <a:prstGeom prst="rect">
            <a:avLst/>
          </a:prstGeom>
        </p:spPr>
      </p:pic>
    </p:spTree>
    <p:extLst>
      <p:ext uri="{BB962C8B-B14F-4D97-AF65-F5344CB8AC3E}">
        <p14:creationId xmlns:p14="http://schemas.microsoft.com/office/powerpoint/2010/main" val="3084903460"/>
      </p:ext>
    </p:extLst>
  </p:cSld>
  <p:clrMap bg1="lt1" tx1="dk1" bg2="lt2" tx2="dk2" accent1="accent1" accent2="accent2" accent3="accent3" accent4="accent4" accent5="accent5" accent6="accent6" hlink="hlink" folHlink="folHlink"/>
  <p:sldLayoutIdLst>
    <p:sldLayoutId id="2147483734" r:id="rId1"/>
    <p:sldLayoutId id="2147483753" r:id="rId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A708BC-661E-32BB-4B1D-664271F3C4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8A40A872-9745-B06C-5997-F8C2F6B21E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873" y="311421"/>
            <a:ext cx="1284276" cy="360947"/>
          </a:xfrm>
          <a:prstGeom prst="rect">
            <a:avLst/>
          </a:prstGeom>
        </p:spPr>
      </p:pic>
      <p:pic>
        <p:nvPicPr>
          <p:cNvPr id="3" name="Graphique 2">
            <a:extLst>
              <a:ext uri="{FF2B5EF4-FFF2-40B4-BE49-F238E27FC236}">
                <a16:creationId xmlns:a16="http://schemas.microsoft.com/office/drawing/2014/main" id="{FB6F1054-CE91-AC40-2E2A-830793DC518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51676" y="1701391"/>
            <a:ext cx="1095467" cy="1314000"/>
          </a:xfrm>
          <a:prstGeom prst="rect">
            <a:avLst/>
          </a:prstGeom>
        </p:spPr>
      </p:pic>
    </p:spTree>
    <p:extLst>
      <p:ext uri="{BB962C8B-B14F-4D97-AF65-F5344CB8AC3E}">
        <p14:creationId xmlns:p14="http://schemas.microsoft.com/office/powerpoint/2010/main" val="935054659"/>
      </p:ext>
    </p:extLst>
  </p:cSld>
  <p:clrMap bg1="lt1" tx1="dk1" bg2="lt2" tx2="dk2" accent1="accent1" accent2="accent2" accent3="accent3" accent4="accent4" accent5="accent5" accent6="accent6" hlink="hlink" folHlink="folHlink"/>
  <p:sldLayoutIdLst>
    <p:sldLayoutId id="2147483750"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A708BC-661E-32BB-4B1D-664271F3C4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8A40A872-9745-B06C-5997-F8C2F6B21E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873" y="311421"/>
            <a:ext cx="1284276" cy="360947"/>
          </a:xfrm>
          <a:prstGeom prst="rect">
            <a:avLst/>
          </a:prstGeom>
        </p:spPr>
      </p:pic>
      <p:pic>
        <p:nvPicPr>
          <p:cNvPr id="5" name="Graphique 4">
            <a:extLst>
              <a:ext uri="{FF2B5EF4-FFF2-40B4-BE49-F238E27FC236}">
                <a16:creationId xmlns:a16="http://schemas.microsoft.com/office/drawing/2014/main" id="{D1EEE617-4883-719B-A9BD-20A5C3B407CE}"/>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8266" y="1701391"/>
            <a:ext cx="1095467" cy="1314000"/>
          </a:xfrm>
          <a:prstGeom prst="rect">
            <a:avLst/>
          </a:prstGeom>
        </p:spPr>
      </p:pic>
    </p:spTree>
    <p:extLst>
      <p:ext uri="{BB962C8B-B14F-4D97-AF65-F5344CB8AC3E}">
        <p14:creationId xmlns:p14="http://schemas.microsoft.com/office/powerpoint/2010/main" val="2095632236"/>
      </p:ext>
    </p:extLst>
  </p:cSld>
  <p:clrMap bg1="lt1" tx1="dk1" bg2="lt2" tx2="dk2" accent1="accent1" accent2="accent2" accent3="accent3" accent4="accent4" accent5="accent5" accent6="accent6" hlink="hlink" folHlink="folHlink"/>
  <p:sldLayoutIdLst>
    <p:sldLayoutId id="2147483752"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ADAD690A-7444-4ABC-A215-BD945A29E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solidFill>
                <a:latin typeface="+mj-lt"/>
                <a:cs typeface="Arial" panose="020B0604020202020204" pitchFamily="34" charset="0"/>
              </a:defRPr>
            </a:lvl1pPr>
          </a:lstStyle>
          <a:p>
            <a:fld id="{3FE3C922-DD5B-45F5-8302-E176276C3FEA}" type="datetime1">
              <a:rPr lang="fr-FR" smtClean="0"/>
              <a:pPr/>
              <a:t>29/04/2024</a:t>
            </a:fld>
            <a:endParaRPr lang="fr-FR" dirty="0"/>
          </a:p>
        </p:txBody>
      </p:sp>
      <p:cxnSp>
        <p:nvCxnSpPr>
          <p:cNvPr id="13" name="Connecteur droit 12">
            <a:extLst>
              <a:ext uri="{FF2B5EF4-FFF2-40B4-BE49-F238E27FC236}">
                <a16:creationId xmlns:a16="http://schemas.microsoft.com/office/drawing/2014/main" id="{22542355-79E6-4E25-A70D-34D91EF9D71C}"/>
              </a:ext>
            </a:extLst>
          </p:cNvPr>
          <p:cNvCxnSpPr/>
          <p:nvPr userDrawn="1"/>
        </p:nvCxnSpPr>
        <p:spPr>
          <a:xfrm>
            <a:off x="838200" y="6271092"/>
            <a:ext cx="10515600" cy="0"/>
          </a:xfrm>
          <a:prstGeom prst="line">
            <a:avLst/>
          </a:prstGeom>
          <a:ln w="31750">
            <a:solidFill>
              <a:srgbClr val="003366"/>
            </a:solidFill>
          </a:ln>
        </p:spPr>
        <p:style>
          <a:lnRef idx="1">
            <a:schemeClr val="accent1"/>
          </a:lnRef>
          <a:fillRef idx="0">
            <a:schemeClr val="accent1"/>
          </a:fillRef>
          <a:effectRef idx="0">
            <a:schemeClr val="accent1"/>
          </a:effectRef>
          <a:fontRef idx="minor">
            <a:schemeClr val="tx1"/>
          </a:fontRef>
        </p:style>
      </p:cxnSp>
      <p:sp>
        <p:nvSpPr>
          <p:cNvPr id="3" name="Losange 2">
            <a:extLst>
              <a:ext uri="{FF2B5EF4-FFF2-40B4-BE49-F238E27FC236}">
                <a16:creationId xmlns:a16="http://schemas.microsoft.com/office/drawing/2014/main" id="{B9B4D062-BBA1-626A-95E1-BE9B6FF8F15B}"/>
              </a:ext>
            </a:extLst>
          </p:cNvPr>
          <p:cNvSpPr/>
          <p:nvPr userDrawn="1"/>
        </p:nvSpPr>
        <p:spPr>
          <a:xfrm>
            <a:off x="10977563" y="6356350"/>
            <a:ext cx="409574" cy="409574"/>
          </a:xfrm>
          <a:prstGeom prst="diamond">
            <a:avLst/>
          </a:prstGeom>
          <a:solidFill>
            <a:srgbClr val="00D6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numéro de diapositive 5">
            <a:extLst>
              <a:ext uri="{FF2B5EF4-FFF2-40B4-BE49-F238E27FC236}">
                <a16:creationId xmlns:a16="http://schemas.microsoft.com/office/drawing/2014/main" id="{2B8EC912-DB98-52A1-C344-D5F9CAD31E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bg1"/>
                </a:solidFill>
                <a:latin typeface="+mj-lt"/>
                <a:cs typeface="Arial" panose="020B0604020202020204" pitchFamily="34" charset="0"/>
              </a:defRPr>
            </a:lvl1pPr>
          </a:lstStyle>
          <a:p>
            <a:fld id="{C8DC92A0-B3A2-4DD6-A452-E2E3F1279ADB}" type="slidenum">
              <a:rPr lang="fr-FR" smtClean="0"/>
              <a:pPr/>
              <a:t>‹N°›</a:t>
            </a:fld>
            <a:endParaRPr lang="fr-FR" dirty="0"/>
          </a:p>
        </p:txBody>
      </p:sp>
      <p:pic>
        <p:nvPicPr>
          <p:cNvPr id="12" name="Graphique 11">
            <a:extLst>
              <a:ext uri="{FF2B5EF4-FFF2-40B4-BE49-F238E27FC236}">
                <a16:creationId xmlns:a16="http://schemas.microsoft.com/office/drawing/2014/main" id="{FD8F03F5-19BD-2F0E-22AE-4EF7F661CD7D}"/>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33899" y="6405515"/>
            <a:ext cx="1124201" cy="315958"/>
          </a:xfrm>
          <a:prstGeom prst="rect">
            <a:avLst/>
          </a:prstGeom>
        </p:spPr>
      </p:pic>
      <p:sp>
        <p:nvSpPr>
          <p:cNvPr id="7" name="Rectangle : avec coin arrondi 6">
            <a:extLst>
              <a:ext uri="{FF2B5EF4-FFF2-40B4-BE49-F238E27FC236}">
                <a16:creationId xmlns:a16="http://schemas.microsoft.com/office/drawing/2014/main" id="{818827F0-CE49-0B96-9A59-7A1E8EEFEBC4}"/>
              </a:ext>
            </a:extLst>
          </p:cNvPr>
          <p:cNvSpPr/>
          <p:nvPr userDrawn="1"/>
        </p:nvSpPr>
        <p:spPr>
          <a:xfrm flipV="1">
            <a:off x="-1" y="-1239"/>
            <a:ext cx="12192001" cy="707090"/>
          </a:xfrm>
          <a:prstGeom prst="round1Rect">
            <a:avLst>
              <a:gd name="adj" fmla="val 0"/>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D94B5DB8-75FD-D657-616E-FA08CDED2F55}"/>
              </a:ext>
            </a:extLst>
          </p:cNvPr>
          <p:cNvSpPr/>
          <p:nvPr userDrawn="1"/>
        </p:nvSpPr>
        <p:spPr>
          <a:xfrm>
            <a:off x="0" y="705851"/>
            <a:ext cx="12192000" cy="45719"/>
          </a:xfrm>
          <a:prstGeom prst="rect">
            <a:avLst/>
          </a:prstGeom>
          <a:solidFill>
            <a:srgbClr val="33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555306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Lst>
  <p:hf hdr="0"/>
  <p:txStyles>
    <p:titleStyle>
      <a:lvl1pPr algn="l" defTabSz="914400" rtl="0" eaLnBrk="1" latinLnBrk="0" hangingPunct="1">
        <a:lnSpc>
          <a:spcPct val="90000"/>
        </a:lnSpc>
        <a:spcBef>
          <a:spcPct val="0"/>
        </a:spcBef>
        <a:buNone/>
        <a:defRPr sz="3600" kern="1200">
          <a:solidFill>
            <a:schemeClr val="tx1"/>
          </a:solidFill>
          <a:latin typeface="Franklin Gothic Medium" panose="020B06030201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AF8D55"/>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AF8D55"/>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AF8D55"/>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AF8D5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AF8D55"/>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Image 4" descr="Une image contenant texte, intérieur&#10;&#10;Description générée automatiquement">
            <a:extLst>
              <a:ext uri="{FF2B5EF4-FFF2-40B4-BE49-F238E27FC236}">
                <a16:creationId xmlns:a16="http://schemas.microsoft.com/office/drawing/2014/main" id="{797F88ED-A72C-3502-CD1B-4584ED3C77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27" name="Graphique 119">
            <a:extLst>
              <a:ext uri="{FF2B5EF4-FFF2-40B4-BE49-F238E27FC236}">
                <a16:creationId xmlns:a16="http://schemas.microsoft.com/office/drawing/2014/main" id="{46A70BC9-95C7-9128-002A-E979147B958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91108" y="5832679"/>
            <a:ext cx="3609782" cy="258131"/>
          </a:xfrm>
          <a:prstGeom prst="rect">
            <a:avLst/>
          </a:prstGeom>
        </p:spPr>
      </p:pic>
      <p:sp>
        <p:nvSpPr>
          <p:cNvPr id="29" name="ZoneTexte 28">
            <a:extLst>
              <a:ext uri="{FF2B5EF4-FFF2-40B4-BE49-F238E27FC236}">
                <a16:creationId xmlns:a16="http://schemas.microsoft.com/office/drawing/2014/main" id="{06C2CC40-CE63-22E8-A78D-529BC2514547}"/>
              </a:ext>
            </a:extLst>
          </p:cNvPr>
          <p:cNvSpPr txBox="1"/>
          <p:nvPr userDrawn="1"/>
        </p:nvSpPr>
        <p:spPr>
          <a:xfrm>
            <a:off x="0" y="6309729"/>
            <a:ext cx="11855277" cy="461665"/>
          </a:xfrm>
          <a:prstGeom prst="rect">
            <a:avLst/>
          </a:prstGeom>
          <a:noFill/>
        </p:spPr>
        <p:txBody>
          <a:bodyPr wrap="square">
            <a:spAutoFit/>
          </a:bodyPr>
          <a:lstStyle/>
          <a:p>
            <a:pPr algn="ctr"/>
            <a:r>
              <a:rPr lang="fr-FR" sz="800" b="1" dirty="0">
                <a:solidFill>
                  <a:srgbClr val="003366"/>
                </a:solidFill>
                <a:effectLst/>
                <a:latin typeface="+mj-lt"/>
                <a:ea typeface="DengXian" panose="02010600030101010101" pitchFamily="2" charset="-122"/>
                <a:cs typeface="Times New Roman" panose="02020603050405020304" pitchFamily="18" charset="0"/>
              </a:rPr>
              <a:t>DROUOT AVOCATS</a:t>
            </a:r>
            <a:r>
              <a:rPr lang="fr-FR" sz="800" dirty="0">
                <a:solidFill>
                  <a:srgbClr val="003366"/>
                </a:solidFill>
                <a:effectLst/>
                <a:latin typeface="+mj-lt"/>
                <a:ea typeface="DengXian" panose="02010600030101010101" pitchFamily="2" charset="-122"/>
                <a:cs typeface="Times New Roman" panose="02020603050405020304" pitchFamily="18" charset="0"/>
              </a:rPr>
              <a:t> </a:t>
            </a:r>
            <a:r>
              <a:rPr lang="fr-FR" sz="800" dirty="0">
                <a:solidFill>
                  <a:srgbClr val="33FF33"/>
                </a:solidFill>
                <a:effectLst/>
                <a:latin typeface="+mj-lt"/>
                <a:ea typeface="DengXian" panose="02010600030101010101" pitchFamily="2" charset="-122"/>
                <a:cs typeface="Times New Roman" panose="02020603050405020304" pitchFamily="18" charset="0"/>
                <a:sym typeface="Wingdings" panose="05000000000000000000" pitchFamily="2" charset="2"/>
              </a:rPr>
              <a:t></a:t>
            </a:r>
            <a:r>
              <a:rPr lang="fr-FR" sz="800" dirty="0">
                <a:effectLst/>
                <a:latin typeface="+mj-lt"/>
                <a:ea typeface="DengXian" panose="02010600030101010101" pitchFamily="2" charset="-122"/>
                <a:cs typeface="Times New Roman" panose="02020603050405020304" pitchFamily="18" charset="0"/>
              </a:rPr>
              <a:t> Société Civile Professionnelle d’Avocats </a:t>
            </a:r>
            <a:r>
              <a:rPr lang="fr-FR" sz="800" dirty="0">
                <a:solidFill>
                  <a:srgbClr val="33FF33"/>
                </a:solidFill>
                <a:effectLst/>
                <a:latin typeface="+mj-lt"/>
                <a:ea typeface="DengXian" panose="02010600030101010101" pitchFamily="2" charset="-122"/>
                <a:cs typeface="Times New Roman" panose="02020603050405020304" pitchFamily="18" charset="0"/>
                <a:sym typeface="Wingdings" panose="05000000000000000000" pitchFamily="2" charset="2"/>
              </a:rPr>
              <a:t></a:t>
            </a:r>
            <a:r>
              <a:rPr lang="fr-FR" sz="800" dirty="0">
                <a:solidFill>
                  <a:srgbClr val="003366"/>
                </a:solidFill>
                <a:effectLst/>
                <a:latin typeface="+mj-lt"/>
                <a:ea typeface="DengXian" panose="02010600030101010101" pitchFamily="2" charset="-122"/>
                <a:cs typeface="Times New Roman" panose="02020603050405020304" pitchFamily="18" charset="0"/>
              </a:rPr>
              <a:t> </a:t>
            </a:r>
            <a:r>
              <a:rPr lang="fr-FR" sz="800" dirty="0">
                <a:effectLst/>
                <a:latin typeface="+mj-lt"/>
                <a:ea typeface="DengXian" panose="02010600030101010101" pitchFamily="2" charset="-122"/>
                <a:cs typeface="Times New Roman" panose="02020603050405020304" pitchFamily="18" charset="0"/>
              </a:rPr>
              <a:t>SIRET 394 467 427 00024 RCS Paris </a:t>
            </a:r>
            <a:r>
              <a:rPr lang="fr-FR" sz="800" dirty="0">
                <a:solidFill>
                  <a:srgbClr val="33FF33"/>
                </a:solidFill>
                <a:effectLst/>
                <a:latin typeface="+mj-lt"/>
                <a:ea typeface="DengXian" panose="02010600030101010101" pitchFamily="2" charset="-122"/>
                <a:cs typeface="Times New Roman" panose="02020603050405020304" pitchFamily="18" charset="0"/>
                <a:sym typeface="Wingdings" panose="05000000000000000000" pitchFamily="2" charset="2"/>
              </a:rPr>
              <a:t></a:t>
            </a:r>
            <a:r>
              <a:rPr lang="fr-FR" sz="800" dirty="0">
                <a:effectLst/>
                <a:latin typeface="+mj-lt"/>
                <a:ea typeface="DengXian" panose="02010600030101010101" pitchFamily="2" charset="-122"/>
                <a:cs typeface="Times New Roman" panose="02020603050405020304" pitchFamily="18" charset="0"/>
              </a:rPr>
              <a:t> Courriel : contact@drouot-avocats.fr</a:t>
            </a:r>
            <a:br>
              <a:rPr lang="fr-FR" sz="800" dirty="0">
                <a:effectLst/>
                <a:latin typeface="+mj-lt"/>
                <a:ea typeface="DengXian" panose="02010600030101010101" pitchFamily="2" charset="-122"/>
                <a:cs typeface="Times New Roman" panose="02020603050405020304" pitchFamily="18" charset="0"/>
              </a:rPr>
            </a:br>
            <a:r>
              <a:rPr lang="fr-FR" sz="800" b="1" dirty="0">
                <a:solidFill>
                  <a:srgbClr val="003366"/>
                </a:solidFill>
                <a:effectLst/>
                <a:latin typeface="+mj-lt"/>
                <a:ea typeface="DengXian" panose="02010600030101010101" pitchFamily="2" charset="-122"/>
                <a:cs typeface="Times New Roman" panose="02020603050405020304" pitchFamily="18" charset="0"/>
              </a:rPr>
              <a:t>Paris</a:t>
            </a:r>
            <a:r>
              <a:rPr lang="fr-FR" sz="800" dirty="0">
                <a:effectLst/>
                <a:latin typeface="+mj-lt"/>
                <a:ea typeface="DengXian" panose="02010600030101010101" pitchFamily="2" charset="-122"/>
                <a:cs typeface="Times New Roman" panose="02020603050405020304" pitchFamily="18" charset="0"/>
              </a:rPr>
              <a:t> : 8 rue Drouot 75009 </a:t>
            </a:r>
            <a:r>
              <a:rPr lang="fr-FR" sz="800" dirty="0">
                <a:solidFill>
                  <a:srgbClr val="33FF33"/>
                </a:solidFill>
                <a:effectLst/>
                <a:latin typeface="+mj-lt"/>
                <a:ea typeface="DengXian" panose="02010600030101010101" pitchFamily="2" charset="-122"/>
                <a:cs typeface="Times New Roman" panose="02020603050405020304" pitchFamily="18" charset="0"/>
                <a:sym typeface="Wingdings" panose="05000000000000000000" pitchFamily="2" charset="2"/>
              </a:rPr>
              <a:t></a:t>
            </a:r>
            <a:r>
              <a:rPr lang="fr-FR" sz="800" dirty="0">
                <a:effectLst/>
                <a:latin typeface="+mj-lt"/>
                <a:ea typeface="DengXian" panose="02010600030101010101" pitchFamily="2" charset="-122"/>
                <a:cs typeface="Times New Roman" panose="02020603050405020304" pitchFamily="18" charset="0"/>
              </a:rPr>
              <a:t> Tél. : 01 44 82 73 82 </a:t>
            </a:r>
            <a:r>
              <a:rPr lang="fr-FR" sz="800" dirty="0">
                <a:solidFill>
                  <a:srgbClr val="33FF33"/>
                </a:solidFill>
                <a:effectLst/>
                <a:latin typeface="+mj-lt"/>
                <a:ea typeface="DengXian" panose="02010600030101010101" pitchFamily="2" charset="-122"/>
                <a:cs typeface="Times New Roman" panose="02020603050405020304" pitchFamily="18" charset="0"/>
                <a:sym typeface="Wingdings" panose="05000000000000000000" pitchFamily="2" charset="2"/>
              </a:rPr>
              <a:t></a:t>
            </a:r>
            <a:r>
              <a:rPr lang="fr-FR" sz="800" dirty="0">
                <a:solidFill>
                  <a:srgbClr val="33FF33"/>
                </a:solidFill>
                <a:effectLst/>
                <a:latin typeface="+mj-lt"/>
                <a:ea typeface="DengXian" panose="02010600030101010101" pitchFamily="2" charset="-122"/>
                <a:cs typeface="Times New Roman" panose="02020603050405020304" pitchFamily="18" charset="0"/>
              </a:rPr>
              <a:t> </a:t>
            </a:r>
            <a:r>
              <a:rPr lang="fr-FR" sz="800" b="1" dirty="0">
                <a:solidFill>
                  <a:srgbClr val="003366"/>
                </a:solidFill>
                <a:effectLst/>
                <a:latin typeface="+mj-lt"/>
                <a:ea typeface="DengXian" panose="02010600030101010101" pitchFamily="2" charset="-122"/>
                <a:cs typeface="Times New Roman" panose="02020603050405020304" pitchFamily="18" charset="0"/>
              </a:rPr>
              <a:t>Bordeaux</a:t>
            </a:r>
            <a:r>
              <a:rPr lang="fr-FR" sz="800" dirty="0">
                <a:effectLst/>
                <a:latin typeface="+mj-lt"/>
                <a:ea typeface="DengXian" panose="02010600030101010101" pitchFamily="2" charset="-122"/>
                <a:cs typeface="Times New Roman" panose="02020603050405020304" pitchFamily="18" charset="0"/>
              </a:rPr>
              <a:t> : 104 cours du Médoc 33300 </a:t>
            </a:r>
            <a:r>
              <a:rPr lang="fr-FR" sz="800" dirty="0">
                <a:solidFill>
                  <a:srgbClr val="33FF33"/>
                </a:solidFill>
                <a:effectLst/>
                <a:latin typeface="+mj-lt"/>
                <a:ea typeface="DengXian" panose="02010600030101010101" pitchFamily="2" charset="-122"/>
                <a:cs typeface="Times New Roman" panose="02020603050405020304" pitchFamily="18" charset="0"/>
                <a:sym typeface="Wingdings" panose="05000000000000000000" pitchFamily="2" charset="2"/>
              </a:rPr>
              <a:t></a:t>
            </a:r>
            <a:r>
              <a:rPr lang="fr-FR" sz="800" dirty="0">
                <a:effectLst/>
                <a:latin typeface="+mj-lt"/>
                <a:ea typeface="DengXian" panose="02010600030101010101" pitchFamily="2" charset="-122"/>
                <a:cs typeface="Times New Roman" panose="02020603050405020304" pitchFamily="18" charset="0"/>
              </a:rPr>
              <a:t> Tél. : 05 35 54 10 70</a:t>
            </a:r>
            <a:br>
              <a:rPr lang="fr-FR" sz="800" dirty="0">
                <a:effectLst/>
                <a:latin typeface="+mj-lt"/>
                <a:ea typeface="DengXian" panose="02010600030101010101" pitchFamily="2" charset="-122"/>
                <a:cs typeface="Times New Roman" panose="02020603050405020304" pitchFamily="18" charset="0"/>
              </a:rPr>
            </a:br>
            <a:r>
              <a:rPr lang="fr-FR" sz="800" b="1" dirty="0">
                <a:solidFill>
                  <a:srgbClr val="003366"/>
                </a:solidFill>
                <a:effectLst/>
                <a:latin typeface="+mj-lt"/>
                <a:ea typeface="DengXian" panose="02010600030101010101" pitchFamily="2" charset="-122"/>
                <a:cs typeface="Times New Roman" panose="02020603050405020304" pitchFamily="18" charset="0"/>
              </a:rPr>
              <a:t>Bourges</a:t>
            </a:r>
            <a:r>
              <a:rPr lang="fr-FR" sz="800" dirty="0">
                <a:effectLst/>
                <a:latin typeface="+mj-lt"/>
                <a:ea typeface="DengXian" panose="02010600030101010101" pitchFamily="2" charset="-122"/>
                <a:cs typeface="Times New Roman" panose="02020603050405020304" pitchFamily="18" charset="0"/>
              </a:rPr>
              <a:t> : 4 rue Mayet Genetry 18000 </a:t>
            </a:r>
            <a:r>
              <a:rPr lang="fr-FR" sz="800" dirty="0">
                <a:solidFill>
                  <a:srgbClr val="33FF33"/>
                </a:solidFill>
                <a:effectLst/>
                <a:latin typeface="+mj-lt"/>
                <a:ea typeface="DengXian" panose="02010600030101010101" pitchFamily="2" charset="-122"/>
                <a:cs typeface="Times New Roman" panose="02020603050405020304" pitchFamily="18" charset="0"/>
                <a:sym typeface="Wingdings" panose="05000000000000000000" pitchFamily="2" charset="2"/>
              </a:rPr>
              <a:t></a:t>
            </a:r>
            <a:r>
              <a:rPr lang="fr-FR" sz="800" dirty="0">
                <a:effectLst/>
                <a:latin typeface="+mj-lt"/>
                <a:ea typeface="DengXian" panose="02010600030101010101" pitchFamily="2" charset="-122"/>
                <a:cs typeface="Times New Roman" panose="02020603050405020304" pitchFamily="18" charset="0"/>
              </a:rPr>
              <a:t> Tél. : 02 48 70 21 04</a:t>
            </a:r>
            <a:endParaRPr lang="fr-FR" dirty="0">
              <a:latin typeface="+mj-lt"/>
            </a:endParaRPr>
          </a:p>
        </p:txBody>
      </p:sp>
      <p:cxnSp>
        <p:nvCxnSpPr>
          <p:cNvPr id="30" name="Connecteur droit 29">
            <a:extLst>
              <a:ext uri="{FF2B5EF4-FFF2-40B4-BE49-F238E27FC236}">
                <a16:creationId xmlns:a16="http://schemas.microsoft.com/office/drawing/2014/main" id="{6302DD09-21A8-5156-F753-6C5E72563291}"/>
              </a:ext>
            </a:extLst>
          </p:cNvPr>
          <p:cNvCxnSpPr/>
          <p:nvPr userDrawn="1"/>
        </p:nvCxnSpPr>
        <p:spPr>
          <a:xfrm>
            <a:off x="3173638" y="6207294"/>
            <a:ext cx="5508000" cy="0"/>
          </a:xfrm>
          <a:prstGeom prst="line">
            <a:avLst/>
          </a:prstGeom>
          <a:ln w="28575">
            <a:solidFill>
              <a:srgbClr val="003366"/>
            </a:solidFill>
          </a:ln>
        </p:spPr>
        <p:style>
          <a:lnRef idx="1">
            <a:schemeClr val="accent1"/>
          </a:lnRef>
          <a:fillRef idx="0">
            <a:schemeClr val="accent1"/>
          </a:fillRef>
          <a:effectRef idx="0">
            <a:schemeClr val="accent1"/>
          </a:effectRef>
          <a:fontRef idx="minor">
            <a:schemeClr val="tx1"/>
          </a:fontRef>
        </p:style>
      </p:cxnSp>
      <p:pic>
        <p:nvPicPr>
          <p:cNvPr id="24" name="Graphique 23">
            <a:extLst>
              <a:ext uri="{FF2B5EF4-FFF2-40B4-BE49-F238E27FC236}">
                <a16:creationId xmlns:a16="http://schemas.microsoft.com/office/drawing/2014/main" id="{C96FD2C3-52CB-1772-FD54-4F3E99C9E58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83244" y="4936133"/>
            <a:ext cx="2825509" cy="794112"/>
          </a:xfrm>
          <a:prstGeom prst="rect">
            <a:avLst/>
          </a:prstGeom>
        </p:spPr>
      </p:pic>
    </p:spTree>
    <p:extLst>
      <p:ext uri="{BB962C8B-B14F-4D97-AF65-F5344CB8AC3E}">
        <p14:creationId xmlns:p14="http://schemas.microsoft.com/office/powerpoint/2010/main" val="2003935668"/>
      </p:ext>
    </p:extLst>
  </p:cSld>
  <p:clrMap bg1="lt1" tx1="dk1" bg2="lt2" tx2="dk2" accent1="accent1" accent2="accent2" accent3="accent3" accent4="accent4" accent5="accent5" accent6="accent6" hlink="hlink" folHlink="folHlink"/>
  <p:sldLayoutIdLst>
    <p:sldLayoutId id="2147483680"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FB5729C-7B8A-AEDE-C2C5-93FF7E209AD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8A40A872-9745-B06C-5997-F8C2F6B21E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873" y="311421"/>
            <a:ext cx="1284276" cy="360947"/>
          </a:xfrm>
          <a:prstGeom prst="rect">
            <a:avLst/>
          </a:prstGeom>
        </p:spPr>
      </p:pic>
      <p:sp>
        <p:nvSpPr>
          <p:cNvPr id="2" name="Larme 1">
            <a:extLst>
              <a:ext uri="{FF2B5EF4-FFF2-40B4-BE49-F238E27FC236}">
                <a16:creationId xmlns:a16="http://schemas.microsoft.com/office/drawing/2014/main" id="{8D00C7D1-BFBC-DABE-C113-29780A0012A1}"/>
              </a:ext>
            </a:extLst>
          </p:cNvPr>
          <p:cNvSpPr/>
          <p:nvPr userDrawn="1"/>
        </p:nvSpPr>
        <p:spPr>
          <a:xfrm rot="18877458">
            <a:off x="5558578" y="1929546"/>
            <a:ext cx="1074845" cy="1074845"/>
          </a:xfrm>
          <a:prstGeom prst="teardrop">
            <a:avLst/>
          </a:prstGeom>
          <a:solidFill>
            <a:srgbClr val="33FF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91797319"/>
      </p:ext>
    </p:extLst>
  </p:cSld>
  <p:clrMap bg1="lt1" tx1="dk1" bg2="lt2" tx2="dk2" accent1="accent1" accent2="accent2" accent3="accent3" accent4="accent4" accent5="accent5" accent6="accent6" hlink="hlink" folHlink="folHlink"/>
  <p:sldLayoutIdLst>
    <p:sldLayoutId id="2147483736"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A708BC-661E-32BB-4B1D-664271F3C4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8A40A872-9745-B06C-5997-F8C2F6B21E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873" y="311421"/>
            <a:ext cx="1284276" cy="360947"/>
          </a:xfrm>
          <a:prstGeom prst="rect">
            <a:avLst/>
          </a:prstGeom>
        </p:spPr>
      </p:pic>
      <p:pic>
        <p:nvPicPr>
          <p:cNvPr id="5" name="Graphique 4">
            <a:extLst>
              <a:ext uri="{FF2B5EF4-FFF2-40B4-BE49-F238E27FC236}">
                <a16:creationId xmlns:a16="http://schemas.microsoft.com/office/drawing/2014/main" id="{0E02BD17-C26A-F072-3489-2B01A739438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7962" y="1706954"/>
            <a:ext cx="1096076" cy="1314730"/>
          </a:xfrm>
          <a:prstGeom prst="rect">
            <a:avLst/>
          </a:prstGeom>
        </p:spPr>
      </p:pic>
    </p:spTree>
    <p:extLst>
      <p:ext uri="{BB962C8B-B14F-4D97-AF65-F5344CB8AC3E}">
        <p14:creationId xmlns:p14="http://schemas.microsoft.com/office/powerpoint/2010/main" val="194891014"/>
      </p:ext>
    </p:extLst>
  </p:cSld>
  <p:clrMap bg1="lt1" tx1="dk1" bg2="lt2" tx2="dk2" accent1="accent1" accent2="accent2" accent3="accent3" accent4="accent4" accent5="accent5" accent6="accent6" hlink="hlink" folHlink="folHlink"/>
  <p:sldLayoutIdLst>
    <p:sldLayoutId id="2147483728"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A708BC-661E-32BB-4B1D-664271F3C4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8A40A872-9745-B06C-5997-F8C2F6B21E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873" y="311421"/>
            <a:ext cx="1284276" cy="360947"/>
          </a:xfrm>
          <a:prstGeom prst="rect">
            <a:avLst/>
          </a:prstGeom>
        </p:spPr>
      </p:pic>
      <p:pic>
        <p:nvPicPr>
          <p:cNvPr id="3" name="Graphique 2">
            <a:extLst>
              <a:ext uri="{FF2B5EF4-FFF2-40B4-BE49-F238E27FC236}">
                <a16:creationId xmlns:a16="http://schemas.microsoft.com/office/drawing/2014/main" id="{2D6CE01F-08C5-433F-0468-B03BE8E7D802}"/>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7962" y="1706952"/>
            <a:ext cx="1096075" cy="1314730"/>
          </a:xfrm>
          <a:prstGeom prst="rect">
            <a:avLst/>
          </a:prstGeom>
        </p:spPr>
      </p:pic>
    </p:spTree>
    <p:extLst>
      <p:ext uri="{BB962C8B-B14F-4D97-AF65-F5344CB8AC3E}">
        <p14:creationId xmlns:p14="http://schemas.microsoft.com/office/powerpoint/2010/main" val="2011298583"/>
      </p:ext>
    </p:extLst>
  </p:cSld>
  <p:clrMap bg1="lt1" tx1="dk1" bg2="lt2" tx2="dk2" accent1="accent1" accent2="accent2" accent3="accent3" accent4="accent4" accent5="accent5" accent6="accent6" hlink="hlink" folHlink="folHlink"/>
  <p:sldLayoutIdLst>
    <p:sldLayoutId id="2147483738"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A708BC-661E-32BB-4B1D-664271F3C4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8A40A872-9745-B06C-5997-F8C2F6B21E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873" y="311421"/>
            <a:ext cx="1284276" cy="360947"/>
          </a:xfrm>
          <a:prstGeom prst="rect">
            <a:avLst/>
          </a:prstGeom>
        </p:spPr>
      </p:pic>
      <p:pic>
        <p:nvPicPr>
          <p:cNvPr id="5" name="Graphique 4">
            <a:extLst>
              <a:ext uri="{FF2B5EF4-FFF2-40B4-BE49-F238E27FC236}">
                <a16:creationId xmlns:a16="http://schemas.microsoft.com/office/drawing/2014/main" id="{DC0AE13B-F78C-3E98-50E1-0F644E0AAEF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2707" y="1706952"/>
            <a:ext cx="1096075" cy="1314730"/>
          </a:xfrm>
          <a:prstGeom prst="rect">
            <a:avLst/>
          </a:prstGeom>
        </p:spPr>
      </p:pic>
    </p:spTree>
    <p:extLst>
      <p:ext uri="{BB962C8B-B14F-4D97-AF65-F5344CB8AC3E}">
        <p14:creationId xmlns:p14="http://schemas.microsoft.com/office/powerpoint/2010/main" val="999224703"/>
      </p:ext>
    </p:extLst>
  </p:cSld>
  <p:clrMap bg1="lt1" tx1="dk1" bg2="lt2" tx2="dk2" accent1="accent1" accent2="accent2" accent3="accent3" accent4="accent4" accent5="accent5" accent6="accent6" hlink="hlink" folHlink="folHlink"/>
  <p:sldLayoutIdLst>
    <p:sldLayoutId id="2147483740"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A708BC-661E-32BB-4B1D-664271F3C4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8A40A872-9745-B06C-5997-F8C2F6B21E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873" y="311421"/>
            <a:ext cx="1284276" cy="360947"/>
          </a:xfrm>
          <a:prstGeom prst="rect">
            <a:avLst/>
          </a:prstGeom>
        </p:spPr>
      </p:pic>
      <p:pic>
        <p:nvPicPr>
          <p:cNvPr id="3" name="Graphique 2">
            <a:extLst>
              <a:ext uri="{FF2B5EF4-FFF2-40B4-BE49-F238E27FC236}">
                <a16:creationId xmlns:a16="http://schemas.microsoft.com/office/drawing/2014/main" id="{BFE50FBC-6683-29BD-E097-10A7BD3FEC80}"/>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8267" y="1712257"/>
            <a:ext cx="1095465" cy="1314000"/>
          </a:xfrm>
          <a:prstGeom prst="rect">
            <a:avLst/>
          </a:prstGeom>
        </p:spPr>
      </p:pic>
    </p:spTree>
    <p:extLst>
      <p:ext uri="{BB962C8B-B14F-4D97-AF65-F5344CB8AC3E}">
        <p14:creationId xmlns:p14="http://schemas.microsoft.com/office/powerpoint/2010/main" val="75296983"/>
      </p:ext>
    </p:extLst>
  </p:cSld>
  <p:clrMap bg1="lt1" tx1="dk1" bg2="lt2" tx2="dk2" accent1="accent1" accent2="accent2" accent3="accent3" accent4="accent4" accent5="accent5" accent6="accent6" hlink="hlink" folHlink="folHlink"/>
  <p:sldLayoutIdLst>
    <p:sldLayoutId id="2147483742"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A708BC-661E-32BB-4B1D-664271F3C4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8A40A872-9745-B06C-5997-F8C2F6B21E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873" y="311421"/>
            <a:ext cx="1284276" cy="360947"/>
          </a:xfrm>
          <a:prstGeom prst="rect">
            <a:avLst/>
          </a:prstGeom>
        </p:spPr>
      </p:pic>
      <p:pic>
        <p:nvPicPr>
          <p:cNvPr id="5" name="Graphique 4">
            <a:extLst>
              <a:ext uri="{FF2B5EF4-FFF2-40B4-BE49-F238E27FC236}">
                <a16:creationId xmlns:a16="http://schemas.microsoft.com/office/drawing/2014/main" id="{048E150C-9D62-77F6-54E0-F7766E39705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8266" y="1710350"/>
            <a:ext cx="1095467" cy="1314000"/>
          </a:xfrm>
          <a:prstGeom prst="rect">
            <a:avLst/>
          </a:prstGeom>
        </p:spPr>
      </p:pic>
    </p:spTree>
    <p:extLst>
      <p:ext uri="{BB962C8B-B14F-4D97-AF65-F5344CB8AC3E}">
        <p14:creationId xmlns:p14="http://schemas.microsoft.com/office/powerpoint/2010/main" val="123000457"/>
      </p:ext>
    </p:extLst>
  </p:cSld>
  <p:clrMap bg1="lt1" tx1="dk1" bg2="lt2" tx2="dk2" accent1="accent1" accent2="accent2" accent3="accent3" accent4="accent4" accent5="accent5" accent6="accent6" hlink="hlink" folHlink="folHlink"/>
  <p:sldLayoutIdLst>
    <p:sldLayoutId id="2147483744"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A708BC-661E-32BB-4B1D-664271F3C4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8A40A872-9745-B06C-5997-F8C2F6B21E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873" y="311421"/>
            <a:ext cx="1284276" cy="360947"/>
          </a:xfrm>
          <a:prstGeom prst="rect">
            <a:avLst/>
          </a:prstGeom>
        </p:spPr>
      </p:pic>
      <p:pic>
        <p:nvPicPr>
          <p:cNvPr id="3" name="Graphique 2">
            <a:extLst>
              <a:ext uri="{FF2B5EF4-FFF2-40B4-BE49-F238E27FC236}">
                <a16:creationId xmlns:a16="http://schemas.microsoft.com/office/drawing/2014/main" id="{8DF38BAD-A795-532F-F575-A279ADAFA611}"/>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8266" y="1710352"/>
            <a:ext cx="1095467" cy="1314000"/>
          </a:xfrm>
          <a:prstGeom prst="rect">
            <a:avLst/>
          </a:prstGeom>
        </p:spPr>
      </p:pic>
    </p:spTree>
    <p:extLst>
      <p:ext uri="{BB962C8B-B14F-4D97-AF65-F5344CB8AC3E}">
        <p14:creationId xmlns:p14="http://schemas.microsoft.com/office/powerpoint/2010/main" val="1290785303"/>
      </p:ext>
    </p:extLst>
  </p:cSld>
  <p:clrMap bg1="lt1" tx1="dk1" bg2="lt2" tx2="dk2" accent1="accent1" accent2="accent2" accent3="accent3" accent4="accent4" accent5="accent5" accent6="accent6" hlink="hlink" folHlink="folHlink"/>
  <p:sldLayoutIdLst>
    <p:sldLayoutId id="2147483746"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3A708BC-661E-32BB-4B1D-664271F3C4F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8A40A872-9745-B06C-5997-F8C2F6B21ED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38873" y="311421"/>
            <a:ext cx="1284276" cy="360947"/>
          </a:xfrm>
          <a:prstGeom prst="rect">
            <a:avLst/>
          </a:prstGeom>
        </p:spPr>
      </p:pic>
      <p:pic>
        <p:nvPicPr>
          <p:cNvPr id="5" name="Graphique 4">
            <a:extLst>
              <a:ext uri="{FF2B5EF4-FFF2-40B4-BE49-F238E27FC236}">
                <a16:creationId xmlns:a16="http://schemas.microsoft.com/office/drawing/2014/main" id="{DBDD1639-71C5-9EB6-AA4D-63F0043A1A5F}"/>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8266" y="1701391"/>
            <a:ext cx="1095467" cy="1314000"/>
          </a:xfrm>
          <a:prstGeom prst="rect">
            <a:avLst/>
          </a:prstGeom>
        </p:spPr>
      </p:pic>
    </p:spTree>
    <p:extLst>
      <p:ext uri="{BB962C8B-B14F-4D97-AF65-F5344CB8AC3E}">
        <p14:creationId xmlns:p14="http://schemas.microsoft.com/office/powerpoint/2010/main" val="3159266268"/>
      </p:ext>
    </p:extLst>
  </p:cSld>
  <p:clrMap bg1="lt1" tx1="dk1" bg2="lt2" tx2="dk2" accent1="accent1" accent2="accent2" accent3="accent3" accent4="accent4" accent5="accent5" accent6="accent6" hlink="hlink" folHlink="folHlink"/>
  <p:sldLayoutIdLst>
    <p:sldLayoutId id="2147483748"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hyperlink" Target="https://www.institut-droit-equin.fr/upload/CONTRAT_DE_VENTE_NOTICE_TEXTES_APPLICABLES_formulaire.pdf" TargetMode="Externa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51DC5E-301A-E695-1262-D6B6B26B309F}"/>
              </a:ext>
            </a:extLst>
          </p:cNvPr>
          <p:cNvSpPr>
            <a:spLocks noGrp="1"/>
          </p:cNvSpPr>
          <p:nvPr>
            <p:ph type="ctrTitle"/>
          </p:nvPr>
        </p:nvSpPr>
        <p:spPr/>
        <p:txBody>
          <a:bodyPr>
            <a:normAutofit/>
          </a:bodyPr>
          <a:lstStyle/>
          <a:p>
            <a:r>
              <a:rPr lang="fr-FR" sz="3600" dirty="0">
                <a:effectLst/>
                <a:latin typeface="Aptos" panose="020B0004020202020204" pitchFamily="34" charset="0"/>
                <a:ea typeface="Times New Roman" panose="02020603050405020304" pitchFamily="18" charset="0"/>
                <a:cs typeface="Aptos" panose="020B0004020202020204" pitchFamily="34" charset="0"/>
              </a:rPr>
              <a:t>INTERETS ET POINTS DE VIGILANCE DU CONTRAT</a:t>
            </a:r>
            <a:r>
              <a:rPr lang="fr-FR" sz="3600" dirty="0">
                <a:latin typeface="Aptos" panose="020B0004020202020204" pitchFamily="34" charset="0"/>
                <a:ea typeface="Times New Roman" panose="02020603050405020304" pitchFamily="18" charset="0"/>
                <a:cs typeface="Aptos" panose="020B0004020202020204" pitchFamily="34" charset="0"/>
              </a:rPr>
              <a:t> DE</a:t>
            </a:r>
            <a:r>
              <a:rPr lang="fr-FR" sz="3600" dirty="0">
                <a:effectLst/>
                <a:latin typeface="Aptos" panose="020B0004020202020204" pitchFamily="34" charset="0"/>
                <a:ea typeface="Times New Roman" panose="02020603050405020304" pitchFamily="18" charset="0"/>
                <a:cs typeface="Aptos" panose="020B0004020202020204" pitchFamily="34" charset="0"/>
              </a:rPr>
              <a:t> VENTE D’UN CHEVAL  </a:t>
            </a:r>
            <a:endParaRPr lang="fr-FR" sz="3600" dirty="0"/>
          </a:p>
        </p:txBody>
      </p:sp>
      <p:sp>
        <p:nvSpPr>
          <p:cNvPr id="4" name="Titre 1">
            <a:extLst>
              <a:ext uri="{FF2B5EF4-FFF2-40B4-BE49-F238E27FC236}">
                <a16:creationId xmlns:a16="http://schemas.microsoft.com/office/drawing/2014/main" id="{B7378F7A-068E-CA35-D6AA-F9B3047BBBB7}"/>
              </a:ext>
            </a:extLst>
          </p:cNvPr>
          <p:cNvSpPr txBox="1">
            <a:spLocks/>
          </p:cNvSpPr>
          <p:nvPr/>
        </p:nvSpPr>
        <p:spPr>
          <a:xfrm>
            <a:off x="3392905" y="2695354"/>
            <a:ext cx="8337884" cy="1465829"/>
          </a:xfrm>
          <a:prstGeom prst="rect">
            <a:avLst/>
          </a:prstGeom>
        </p:spPr>
        <p:txBody>
          <a:bodyPr anchor="b">
            <a:normAutofit/>
          </a:bodyPr>
          <a:lstStyle>
            <a:lvl1pPr algn="r" defTabSz="914400" rtl="0" eaLnBrk="1" latinLnBrk="0" hangingPunct="1">
              <a:lnSpc>
                <a:spcPct val="90000"/>
              </a:lnSpc>
              <a:spcBef>
                <a:spcPct val="0"/>
              </a:spcBef>
              <a:buNone/>
              <a:defRPr sz="4200" b="1" kern="1200">
                <a:solidFill>
                  <a:srgbClr val="003366"/>
                </a:solidFill>
                <a:latin typeface="+mn-lt"/>
                <a:ea typeface="+mj-ea"/>
                <a:cs typeface="Leelawadee" panose="020B0502040204020203" pitchFamily="34" charset="-34"/>
              </a:defRPr>
            </a:lvl1pPr>
          </a:lstStyle>
          <a:p>
            <a:endParaRPr lang="fr-FR" sz="1800" dirty="0"/>
          </a:p>
        </p:txBody>
      </p:sp>
      <p:sp>
        <p:nvSpPr>
          <p:cNvPr id="9" name="Sous-titre 2">
            <a:extLst>
              <a:ext uri="{FF2B5EF4-FFF2-40B4-BE49-F238E27FC236}">
                <a16:creationId xmlns:a16="http://schemas.microsoft.com/office/drawing/2014/main" id="{C1F198D7-083A-DAD3-891D-B78348BD468E}"/>
              </a:ext>
            </a:extLst>
          </p:cNvPr>
          <p:cNvSpPr txBox="1">
            <a:spLocks/>
          </p:cNvSpPr>
          <p:nvPr/>
        </p:nvSpPr>
        <p:spPr>
          <a:xfrm>
            <a:off x="3922643" y="5201174"/>
            <a:ext cx="7993676" cy="1582803"/>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600" dirty="0"/>
              <a:t>Maître Nicolas MASSON, avocat au barreau de Montauban fondateur du cabinet </a:t>
            </a:r>
            <a:r>
              <a:rPr lang="fr-FR" sz="1600" dirty="0" err="1"/>
              <a:t>Equiconsult</a:t>
            </a:r>
            <a:r>
              <a:rPr lang="fr-FR" sz="1600" dirty="0"/>
              <a:t>,</a:t>
            </a:r>
          </a:p>
          <a:p>
            <a:r>
              <a:rPr lang="fr-FR" sz="1600" dirty="0"/>
              <a:t>Maître Emilie WAXIN, avocat au barreau </a:t>
            </a:r>
            <a:r>
              <a:rPr lang="fr-FR" sz="1400" dirty="0"/>
              <a:t>de</a:t>
            </a:r>
            <a:r>
              <a:rPr lang="fr-FR" sz="1600" dirty="0"/>
              <a:t> Paris, membre et diplômée de l’Institut de Droit Equin</a:t>
            </a:r>
          </a:p>
          <a:p>
            <a:pPr algn="ctr"/>
            <a:endParaRPr lang="fr-FR" sz="1800" dirty="0"/>
          </a:p>
        </p:txBody>
      </p:sp>
      <p:pic>
        <p:nvPicPr>
          <p:cNvPr id="5" name="Image 4" descr="Une image contenant cheval, Police, logo, Graphique">
            <a:extLst>
              <a:ext uri="{FF2B5EF4-FFF2-40B4-BE49-F238E27FC236}">
                <a16:creationId xmlns:a16="http://schemas.microsoft.com/office/drawing/2014/main" id="{6C06F878-E9F3-AEB4-44F0-AB364FC48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4302" y="185962"/>
            <a:ext cx="2088483" cy="1090860"/>
          </a:xfrm>
          <a:prstGeom prst="rect">
            <a:avLst/>
          </a:prstGeom>
        </p:spPr>
      </p:pic>
    </p:spTree>
    <p:extLst>
      <p:ext uri="{BB962C8B-B14F-4D97-AF65-F5344CB8AC3E}">
        <p14:creationId xmlns:p14="http://schemas.microsoft.com/office/powerpoint/2010/main" val="259693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5E447-84FE-F6F8-BB5A-EBCA8E37A944}"/>
              </a:ext>
            </a:extLst>
          </p:cNvPr>
          <p:cNvSpPr>
            <a:spLocks noGrp="1"/>
          </p:cNvSpPr>
          <p:nvPr>
            <p:ph type="title"/>
          </p:nvPr>
        </p:nvSpPr>
        <p:spPr/>
        <p:txBody>
          <a:bodyPr/>
          <a:lstStyle/>
          <a:p>
            <a:r>
              <a:rPr lang="fr-FR" dirty="0"/>
              <a:t>Formation du contrat de vente de cheval </a:t>
            </a:r>
          </a:p>
        </p:txBody>
      </p:sp>
      <p:sp>
        <p:nvSpPr>
          <p:cNvPr id="3" name="Espace réservé du contenu 2">
            <a:extLst>
              <a:ext uri="{FF2B5EF4-FFF2-40B4-BE49-F238E27FC236}">
                <a16:creationId xmlns:a16="http://schemas.microsoft.com/office/drawing/2014/main" id="{49BD37ED-BD38-7FB5-61CC-545596546B3F}"/>
              </a:ext>
            </a:extLst>
          </p:cNvPr>
          <p:cNvSpPr>
            <a:spLocks noGrp="1"/>
          </p:cNvSpPr>
          <p:nvPr>
            <p:ph sz="half" idx="1"/>
          </p:nvPr>
        </p:nvSpPr>
        <p:spPr>
          <a:xfrm>
            <a:off x="2209800" y="1065447"/>
            <a:ext cx="7035561" cy="5146021"/>
          </a:xfrm>
        </p:spPr>
        <p:txBody>
          <a:bodyPr/>
          <a:lstStyle/>
          <a:p>
            <a:pPr algn="just"/>
            <a:endParaRPr lang="fr-FR" b="1" u="sng" dirty="0">
              <a:solidFill>
                <a:srgbClr val="002060"/>
              </a:solidFill>
              <a:latin typeface="+mn-lt"/>
            </a:endParaRPr>
          </a:p>
          <a:p>
            <a:pPr algn="just"/>
            <a:r>
              <a:rPr lang="fr-FR" b="1" u="sng" dirty="0">
                <a:solidFill>
                  <a:srgbClr val="002060"/>
                </a:solidFill>
                <a:latin typeface="+mn-lt"/>
              </a:rPr>
              <a:t>L’obligation de bonne foi (articles  1104 1112 du Code civil</a:t>
            </a:r>
            <a:r>
              <a:rPr lang="fr-FR" b="1" dirty="0">
                <a:solidFill>
                  <a:srgbClr val="002060"/>
                </a:solidFill>
                <a:latin typeface="+mn-lt"/>
              </a:rPr>
              <a:t>) :</a:t>
            </a:r>
          </a:p>
          <a:p>
            <a:pPr algn="just"/>
            <a:r>
              <a:rPr lang="fr-FR" b="1" dirty="0">
                <a:solidFill>
                  <a:srgbClr val="002060"/>
                </a:solidFill>
                <a:latin typeface="+mn-lt"/>
              </a:rPr>
              <a:t> </a:t>
            </a:r>
          </a:p>
          <a:p>
            <a:pPr algn="l"/>
            <a:r>
              <a:rPr lang="fr-FR" b="1" i="0" dirty="0">
                <a:solidFill>
                  <a:srgbClr val="002060"/>
                </a:solidFill>
                <a:effectLst/>
                <a:highlight>
                  <a:srgbClr val="FFFFFF"/>
                </a:highlight>
                <a:latin typeface="+mn-lt"/>
              </a:rPr>
              <a:t>«</a:t>
            </a:r>
            <a:r>
              <a:rPr lang="fr-FR" sz="1600" b="1" i="1" dirty="0">
                <a:solidFill>
                  <a:srgbClr val="002060"/>
                </a:solidFill>
                <a:effectLst/>
                <a:highlight>
                  <a:srgbClr val="FFFFFF"/>
                </a:highlight>
                <a:latin typeface="+mn-lt"/>
              </a:rPr>
              <a:t> </a:t>
            </a:r>
            <a:r>
              <a:rPr lang="fr-FR" sz="1600" b="0" i="1" dirty="0">
                <a:solidFill>
                  <a:srgbClr val="000000"/>
                </a:solidFill>
                <a:effectLst/>
                <a:highlight>
                  <a:srgbClr val="FFFFFF"/>
                </a:highlight>
                <a:latin typeface="+mn-lt"/>
              </a:rPr>
              <a:t>Les contrats doivent être </a:t>
            </a:r>
            <a:r>
              <a:rPr lang="fr-FR" sz="1600" b="1" i="1" dirty="0">
                <a:solidFill>
                  <a:srgbClr val="000000"/>
                </a:solidFill>
                <a:effectLst/>
                <a:highlight>
                  <a:srgbClr val="FFFFFF"/>
                </a:highlight>
                <a:latin typeface="+mn-lt"/>
              </a:rPr>
              <a:t>négociés,</a:t>
            </a:r>
            <a:r>
              <a:rPr lang="fr-FR" sz="1600" b="0" i="1" dirty="0">
                <a:solidFill>
                  <a:srgbClr val="000000"/>
                </a:solidFill>
                <a:effectLst/>
                <a:highlight>
                  <a:srgbClr val="FFFFFF"/>
                </a:highlight>
                <a:latin typeface="+mn-lt"/>
              </a:rPr>
              <a:t> formés et exécutés de bonne foi.</a:t>
            </a:r>
          </a:p>
          <a:p>
            <a:pPr algn="l"/>
            <a:r>
              <a:rPr lang="fr-FR" sz="1600" b="0" i="1" dirty="0">
                <a:solidFill>
                  <a:srgbClr val="000000"/>
                </a:solidFill>
                <a:effectLst/>
                <a:highlight>
                  <a:srgbClr val="FFFFFF"/>
                </a:highlight>
                <a:latin typeface="+mn-lt"/>
              </a:rPr>
              <a:t>Cette disposition est d'ordre public.»</a:t>
            </a:r>
          </a:p>
          <a:p>
            <a:pPr algn="l"/>
            <a:endParaRPr lang="fr-FR" sz="1600" i="1" dirty="0">
              <a:solidFill>
                <a:srgbClr val="000000"/>
              </a:solidFill>
              <a:highlight>
                <a:srgbClr val="FFFFFF"/>
              </a:highlight>
              <a:latin typeface="+mn-lt"/>
            </a:endParaRPr>
          </a:p>
          <a:p>
            <a:pPr algn="l"/>
            <a:endParaRPr lang="fr-FR" sz="1600" b="0" i="1" dirty="0">
              <a:solidFill>
                <a:srgbClr val="000000"/>
              </a:solidFill>
              <a:effectLst/>
              <a:highlight>
                <a:srgbClr val="FFFFFF"/>
              </a:highlight>
              <a:latin typeface="+mn-lt"/>
            </a:endParaRPr>
          </a:p>
          <a:p>
            <a:pPr algn="l">
              <a:lnSpc>
                <a:spcPct val="150000"/>
              </a:lnSpc>
            </a:pPr>
            <a:r>
              <a:rPr lang="fr-FR" sz="1600" b="0" i="0" dirty="0">
                <a:solidFill>
                  <a:srgbClr val="000000"/>
                </a:solidFill>
                <a:effectLst/>
                <a:highlight>
                  <a:srgbClr val="FFFFFF"/>
                </a:highlight>
                <a:latin typeface="+mn-lt"/>
              </a:rPr>
              <a:t>«</a:t>
            </a:r>
            <a:r>
              <a:rPr lang="fr-FR" sz="1600" b="1" i="0" dirty="0">
                <a:solidFill>
                  <a:srgbClr val="000000"/>
                </a:solidFill>
                <a:effectLst/>
                <a:highlight>
                  <a:srgbClr val="FFFFFF"/>
                </a:highlight>
                <a:latin typeface="+mn-lt"/>
              </a:rPr>
              <a:t> </a:t>
            </a:r>
            <a:r>
              <a:rPr lang="fr-FR" sz="1600" b="1" i="1" dirty="0">
                <a:solidFill>
                  <a:srgbClr val="000000"/>
                </a:solidFill>
                <a:effectLst/>
                <a:highlight>
                  <a:srgbClr val="FFFFFF"/>
                </a:highlight>
                <a:latin typeface="+mn-lt"/>
              </a:rPr>
              <a:t>L'initiative, le déroulement </a:t>
            </a:r>
            <a:r>
              <a:rPr lang="fr-FR" sz="1600" b="0" i="1" dirty="0">
                <a:solidFill>
                  <a:srgbClr val="000000"/>
                </a:solidFill>
                <a:effectLst/>
                <a:highlight>
                  <a:srgbClr val="FFFFFF"/>
                </a:highlight>
                <a:latin typeface="+mn-lt"/>
              </a:rPr>
              <a:t>et la rupture </a:t>
            </a:r>
            <a:r>
              <a:rPr lang="fr-FR" sz="1600" b="1" i="1" dirty="0">
                <a:solidFill>
                  <a:srgbClr val="000000"/>
                </a:solidFill>
                <a:effectLst/>
                <a:highlight>
                  <a:srgbClr val="FFFFFF"/>
                </a:highlight>
                <a:latin typeface="+mn-lt"/>
              </a:rPr>
              <a:t>des négociations précontractuelles sont libres. Ils doivent impérativement satisfaire aux exigences de la bonne foi</a:t>
            </a:r>
            <a:r>
              <a:rPr lang="fr-FR" sz="1600" i="1" dirty="0">
                <a:solidFill>
                  <a:srgbClr val="000000"/>
                </a:solidFill>
                <a:highlight>
                  <a:srgbClr val="FFFFFF"/>
                </a:highlight>
                <a:latin typeface="+mn-lt"/>
              </a:rPr>
              <a:t> »</a:t>
            </a:r>
            <a:endParaRPr lang="fr-FR" sz="1600" b="0" i="1" dirty="0">
              <a:solidFill>
                <a:srgbClr val="000000"/>
              </a:solidFill>
              <a:effectLst/>
              <a:highlight>
                <a:srgbClr val="FFFFFF"/>
              </a:highlight>
              <a:latin typeface="+mn-lt"/>
            </a:endParaRPr>
          </a:p>
          <a:p>
            <a:pPr algn="l"/>
            <a:endParaRPr lang="fr-FR" sz="1600" b="0" i="1" dirty="0">
              <a:solidFill>
                <a:srgbClr val="000000"/>
              </a:solidFill>
              <a:effectLst/>
              <a:highlight>
                <a:srgbClr val="FFFFFF"/>
              </a:highlight>
              <a:latin typeface="+mn-lt"/>
            </a:endParaRPr>
          </a:p>
          <a:p>
            <a:pPr algn="l"/>
            <a:endParaRPr lang="fr-FR" sz="1600" i="1" dirty="0">
              <a:solidFill>
                <a:srgbClr val="000000"/>
              </a:solidFill>
              <a:highlight>
                <a:srgbClr val="FFFFFF"/>
              </a:highlight>
              <a:latin typeface="+mn-lt"/>
            </a:endParaRPr>
          </a:p>
          <a:p>
            <a:pPr algn="l"/>
            <a:endParaRPr lang="fr-FR" sz="1600" i="1" dirty="0">
              <a:solidFill>
                <a:srgbClr val="000000"/>
              </a:solidFill>
              <a:highlight>
                <a:srgbClr val="FFFFFF"/>
              </a:highlight>
              <a:latin typeface="+mn-lt"/>
            </a:endParaRPr>
          </a:p>
          <a:p>
            <a:pPr algn="l"/>
            <a:endParaRPr lang="fr-FR" sz="1600" b="0" i="1" dirty="0">
              <a:solidFill>
                <a:srgbClr val="000000"/>
              </a:solidFill>
              <a:effectLst/>
              <a:highlight>
                <a:srgbClr val="FFFFFF"/>
              </a:highlight>
              <a:latin typeface="+mn-lt"/>
            </a:endParaRPr>
          </a:p>
        </p:txBody>
      </p:sp>
      <p:sp>
        <p:nvSpPr>
          <p:cNvPr id="4" name="Espace réservé de la date 3">
            <a:extLst>
              <a:ext uri="{FF2B5EF4-FFF2-40B4-BE49-F238E27FC236}">
                <a16:creationId xmlns:a16="http://schemas.microsoft.com/office/drawing/2014/main" id="{AF53C1B0-6BAA-6FA4-8E88-33FA0BAF537B}"/>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432D28C5-9CC2-A551-F2D2-118E3540E815}"/>
              </a:ext>
            </a:extLst>
          </p:cNvPr>
          <p:cNvSpPr>
            <a:spLocks noGrp="1"/>
          </p:cNvSpPr>
          <p:nvPr>
            <p:ph type="sldNum" sz="quarter" idx="12"/>
          </p:nvPr>
        </p:nvSpPr>
        <p:spPr/>
        <p:txBody>
          <a:bodyPr/>
          <a:lstStyle/>
          <a:p>
            <a:fld id="{C8DC92A0-B3A2-4DD6-A452-E2E3F1279ADB}" type="slidenum">
              <a:rPr lang="fr-FR" smtClean="0"/>
              <a:t>10</a:t>
            </a:fld>
            <a:endParaRPr lang="fr-FR"/>
          </a:p>
        </p:txBody>
      </p:sp>
    </p:spTree>
    <p:extLst>
      <p:ext uri="{BB962C8B-B14F-4D97-AF65-F5344CB8AC3E}">
        <p14:creationId xmlns:p14="http://schemas.microsoft.com/office/powerpoint/2010/main" val="285779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5E447-84FE-F6F8-BB5A-EBCA8E37A944}"/>
              </a:ext>
            </a:extLst>
          </p:cNvPr>
          <p:cNvSpPr>
            <a:spLocks noGrp="1"/>
          </p:cNvSpPr>
          <p:nvPr>
            <p:ph type="title"/>
          </p:nvPr>
        </p:nvSpPr>
        <p:spPr/>
        <p:txBody>
          <a:bodyPr/>
          <a:lstStyle/>
          <a:p>
            <a:r>
              <a:rPr lang="fr-FR" dirty="0"/>
              <a:t>Formation du contrat de vente de cheval </a:t>
            </a:r>
          </a:p>
        </p:txBody>
      </p:sp>
      <p:sp>
        <p:nvSpPr>
          <p:cNvPr id="3" name="Espace réservé du contenu 2">
            <a:extLst>
              <a:ext uri="{FF2B5EF4-FFF2-40B4-BE49-F238E27FC236}">
                <a16:creationId xmlns:a16="http://schemas.microsoft.com/office/drawing/2014/main" id="{49BD37ED-BD38-7FB5-61CC-545596546B3F}"/>
              </a:ext>
            </a:extLst>
          </p:cNvPr>
          <p:cNvSpPr>
            <a:spLocks noGrp="1"/>
          </p:cNvSpPr>
          <p:nvPr>
            <p:ph sz="half" idx="1"/>
          </p:nvPr>
        </p:nvSpPr>
        <p:spPr>
          <a:xfrm>
            <a:off x="2209800" y="1065447"/>
            <a:ext cx="7035561" cy="5146021"/>
          </a:xfrm>
        </p:spPr>
        <p:txBody>
          <a:bodyPr/>
          <a:lstStyle/>
          <a:p>
            <a:pPr algn="just"/>
            <a:endParaRPr lang="fr-FR" b="1" u="sng" dirty="0">
              <a:solidFill>
                <a:srgbClr val="002060"/>
              </a:solidFill>
              <a:latin typeface="+mn-lt"/>
            </a:endParaRPr>
          </a:p>
          <a:p>
            <a:pPr algn="just"/>
            <a:r>
              <a:rPr lang="fr-FR" b="1" u="sng" dirty="0">
                <a:solidFill>
                  <a:srgbClr val="002060"/>
                </a:solidFill>
                <a:latin typeface="+mn-lt"/>
              </a:rPr>
              <a:t>L’obligation pré contractuelle d’information (article  1112-1 du Code civil</a:t>
            </a:r>
            <a:r>
              <a:rPr lang="fr-FR" b="1" dirty="0">
                <a:solidFill>
                  <a:srgbClr val="002060"/>
                </a:solidFill>
                <a:latin typeface="+mn-lt"/>
              </a:rPr>
              <a:t>) :</a:t>
            </a:r>
          </a:p>
          <a:p>
            <a:pPr algn="just"/>
            <a:r>
              <a:rPr lang="fr-FR" b="1" dirty="0">
                <a:solidFill>
                  <a:srgbClr val="002060"/>
                </a:solidFill>
                <a:latin typeface="+mn-lt"/>
              </a:rPr>
              <a:t> </a:t>
            </a:r>
          </a:p>
          <a:p>
            <a:pPr algn="just"/>
            <a:r>
              <a:rPr lang="fr-FR" b="1" i="0" dirty="0">
                <a:solidFill>
                  <a:srgbClr val="002060"/>
                </a:solidFill>
                <a:effectLst/>
                <a:highlight>
                  <a:srgbClr val="FFFFFF"/>
                </a:highlight>
                <a:latin typeface="+mn-lt"/>
              </a:rPr>
              <a:t>«</a:t>
            </a:r>
            <a:r>
              <a:rPr lang="fr-FR" sz="1600" b="1" i="1" dirty="0">
                <a:solidFill>
                  <a:srgbClr val="002060"/>
                </a:solidFill>
                <a:effectLst/>
                <a:highlight>
                  <a:srgbClr val="FFFFFF"/>
                </a:highlight>
                <a:latin typeface="+mn-lt"/>
              </a:rPr>
              <a:t> </a:t>
            </a:r>
            <a:r>
              <a:rPr lang="fr-FR" sz="1600" b="0" i="1" dirty="0">
                <a:solidFill>
                  <a:srgbClr val="000000"/>
                </a:solidFill>
                <a:effectLst/>
                <a:highlight>
                  <a:srgbClr val="FFFFFF"/>
                </a:highlight>
                <a:latin typeface="sourcesanspro"/>
              </a:rPr>
              <a:t>Celle des parties qui connaît une information dont l'importance est déterminante pour le consentement de l'autre doit l'en informer dès lors que, légitimement, cette dernière ignore cette information ou fait confiance à son cocontractant.</a:t>
            </a:r>
          </a:p>
          <a:p>
            <a:pPr algn="just"/>
            <a:r>
              <a:rPr lang="fr-FR" sz="1600" b="0" i="1" dirty="0">
                <a:solidFill>
                  <a:srgbClr val="000000"/>
                </a:solidFill>
                <a:effectLst/>
                <a:highlight>
                  <a:srgbClr val="FFFFFF"/>
                </a:highlight>
                <a:latin typeface="sourcesanspro"/>
              </a:rPr>
              <a:t>Néanmoins, ce devoir d'information ne porte pas sur l'estimation de la valeur de la prestation.</a:t>
            </a:r>
          </a:p>
          <a:p>
            <a:pPr algn="just"/>
            <a:r>
              <a:rPr lang="fr-FR" sz="1600" b="0" i="1" dirty="0">
                <a:solidFill>
                  <a:srgbClr val="000000"/>
                </a:solidFill>
                <a:effectLst/>
                <a:highlight>
                  <a:srgbClr val="FFFFFF"/>
                </a:highlight>
                <a:latin typeface="sourcesanspro"/>
              </a:rPr>
              <a:t>Ont une importance déterminante les informations qui ont un lien direct et nécessaire avec le contenu du contrat ou la qualité des parties.</a:t>
            </a:r>
          </a:p>
          <a:p>
            <a:pPr algn="just"/>
            <a:r>
              <a:rPr lang="fr-FR" sz="1600" b="0" i="1" dirty="0">
                <a:solidFill>
                  <a:srgbClr val="000000"/>
                </a:solidFill>
                <a:effectLst/>
                <a:highlight>
                  <a:srgbClr val="FFFFFF"/>
                </a:highlight>
                <a:latin typeface="sourcesanspro"/>
              </a:rPr>
              <a:t>Il incombe à celui qui prétend qu'une information lui était due de prouver que l'autre partie la lui devait, à charge pour cette autre partie de prouver qu'elle l'a fournie.</a:t>
            </a:r>
          </a:p>
          <a:p>
            <a:pPr algn="just"/>
            <a:r>
              <a:rPr lang="fr-FR" sz="1600" b="0" i="1" dirty="0">
                <a:solidFill>
                  <a:srgbClr val="000000"/>
                </a:solidFill>
                <a:effectLst/>
                <a:highlight>
                  <a:srgbClr val="FFFFFF"/>
                </a:highlight>
                <a:latin typeface="sourcesanspro"/>
              </a:rPr>
              <a:t>Les parties ne peuvent ni limiter, ni exclure ce devoir.</a:t>
            </a:r>
          </a:p>
          <a:p>
            <a:pPr algn="just"/>
            <a:r>
              <a:rPr lang="fr-FR" sz="1600" b="0" i="1" dirty="0">
                <a:solidFill>
                  <a:srgbClr val="000000"/>
                </a:solidFill>
                <a:effectLst/>
                <a:highlight>
                  <a:srgbClr val="FFFFFF"/>
                </a:highlight>
                <a:latin typeface="sourcesanspro"/>
              </a:rPr>
              <a:t>Outre la responsabilité de celui qui en était tenu, le manquement à ce devoir d'information peut entraîner l'annulation du contrat dans les conditions prévues aux articles 1130 et suivants »</a:t>
            </a:r>
          </a:p>
        </p:txBody>
      </p:sp>
      <p:sp>
        <p:nvSpPr>
          <p:cNvPr id="4" name="Espace réservé de la date 3">
            <a:extLst>
              <a:ext uri="{FF2B5EF4-FFF2-40B4-BE49-F238E27FC236}">
                <a16:creationId xmlns:a16="http://schemas.microsoft.com/office/drawing/2014/main" id="{AF53C1B0-6BAA-6FA4-8E88-33FA0BAF537B}"/>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432D28C5-9CC2-A551-F2D2-118E3540E815}"/>
              </a:ext>
            </a:extLst>
          </p:cNvPr>
          <p:cNvSpPr>
            <a:spLocks noGrp="1"/>
          </p:cNvSpPr>
          <p:nvPr>
            <p:ph type="sldNum" sz="quarter" idx="12"/>
          </p:nvPr>
        </p:nvSpPr>
        <p:spPr/>
        <p:txBody>
          <a:bodyPr/>
          <a:lstStyle/>
          <a:p>
            <a:fld id="{C8DC92A0-B3A2-4DD6-A452-E2E3F1279ADB}" type="slidenum">
              <a:rPr lang="fr-FR" smtClean="0"/>
              <a:t>11</a:t>
            </a:fld>
            <a:endParaRPr lang="fr-FR"/>
          </a:p>
        </p:txBody>
      </p:sp>
    </p:spTree>
    <p:extLst>
      <p:ext uri="{BB962C8B-B14F-4D97-AF65-F5344CB8AC3E}">
        <p14:creationId xmlns:p14="http://schemas.microsoft.com/office/powerpoint/2010/main" val="2491487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5E447-84FE-F6F8-BB5A-EBCA8E37A944}"/>
              </a:ext>
            </a:extLst>
          </p:cNvPr>
          <p:cNvSpPr>
            <a:spLocks noGrp="1"/>
          </p:cNvSpPr>
          <p:nvPr>
            <p:ph type="title"/>
          </p:nvPr>
        </p:nvSpPr>
        <p:spPr/>
        <p:txBody>
          <a:bodyPr/>
          <a:lstStyle/>
          <a:p>
            <a:r>
              <a:rPr lang="fr-FR" dirty="0"/>
              <a:t>Formation du contrat de vente de cheval </a:t>
            </a:r>
          </a:p>
        </p:txBody>
      </p:sp>
      <p:sp>
        <p:nvSpPr>
          <p:cNvPr id="3" name="Espace réservé du contenu 2">
            <a:extLst>
              <a:ext uri="{FF2B5EF4-FFF2-40B4-BE49-F238E27FC236}">
                <a16:creationId xmlns:a16="http://schemas.microsoft.com/office/drawing/2014/main" id="{49BD37ED-BD38-7FB5-61CC-545596546B3F}"/>
              </a:ext>
            </a:extLst>
          </p:cNvPr>
          <p:cNvSpPr>
            <a:spLocks noGrp="1"/>
          </p:cNvSpPr>
          <p:nvPr>
            <p:ph sz="half" idx="1"/>
          </p:nvPr>
        </p:nvSpPr>
        <p:spPr>
          <a:xfrm>
            <a:off x="2209800" y="559837"/>
            <a:ext cx="7661988" cy="5651631"/>
          </a:xfrm>
        </p:spPr>
        <p:txBody>
          <a:bodyPr/>
          <a:lstStyle/>
          <a:p>
            <a:pPr algn="just"/>
            <a:endParaRPr lang="fr-FR" b="1" u="sng" dirty="0">
              <a:solidFill>
                <a:srgbClr val="002060"/>
              </a:solidFill>
              <a:latin typeface="+mn-lt"/>
            </a:endParaRPr>
          </a:p>
          <a:p>
            <a:pPr algn="just"/>
            <a:r>
              <a:rPr lang="fr-FR" b="1" dirty="0">
                <a:solidFill>
                  <a:srgbClr val="002060"/>
                </a:solidFill>
                <a:latin typeface="+mn-lt"/>
              </a:rPr>
              <a:t> </a:t>
            </a:r>
          </a:p>
          <a:p>
            <a:pPr marL="285750" indent="-285750" algn="just">
              <a:buFont typeface="Wingdings" panose="05000000000000000000" pitchFamily="2" charset="2"/>
              <a:buChar char="à"/>
            </a:pPr>
            <a:r>
              <a:rPr lang="fr-FR" dirty="0">
                <a:solidFill>
                  <a:srgbClr val="002060"/>
                </a:solidFill>
                <a:latin typeface="+mn-lt"/>
              </a:rPr>
              <a:t>porte sur les </a:t>
            </a:r>
            <a:r>
              <a:rPr lang="fr-FR" b="1" dirty="0">
                <a:solidFill>
                  <a:srgbClr val="002060"/>
                </a:solidFill>
                <a:latin typeface="+mn-lt"/>
              </a:rPr>
              <a:t>informations ayant un lien direct et nécessaire </a:t>
            </a:r>
            <a:r>
              <a:rPr lang="fr-FR" dirty="0">
                <a:solidFill>
                  <a:srgbClr val="002060"/>
                </a:solidFill>
                <a:latin typeface="+mn-lt"/>
              </a:rPr>
              <a:t>avec le contenu du contrat et/ou la qualité des parties; </a:t>
            </a:r>
          </a:p>
          <a:p>
            <a:pPr algn="just"/>
            <a:endParaRPr lang="fr-FR" dirty="0">
              <a:solidFill>
                <a:srgbClr val="002060"/>
              </a:solidFill>
              <a:latin typeface="+mn-lt"/>
            </a:endParaRPr>
          </a:p>
          <a:p>
            <a:pPr marL="285750" indent="-285750" algn="just">
              <a:buFont typeface="Wingdings" panose="05000000000000000000" pitchFamily="2" charset="2"/>
              <a:buChar char="à"/>
            </a:pPr>
            <a:r>
              <a:rPr lang="fr-FR" dirty="0">
                <a:solidFill>
                  <a:srgbClr val="002060"/>
                </a:solidFill>
                <a:latin typeface="+mn-lt"/>
              </a:rPr>
              <a:t> notion de </a:t>
            </a:r>
            <a:r>
              <a:rPr lang="fr-FR" b="1" dirty="0">
                <a:solidFill>
                  <a:srgbClr val="002060"/>
                </a:solidFill>
                <a:latin typeface="+mn-lt"/>
              </a:rPr>
              <a:t>confiance légitime : </a:t>
            </a:r>
            <a:r>
              <a:rPr lang="fr-FR" dirty="0">
                <a:solidFill>
                  <a:srgbClr val="002060"/>
                </a:solidFill>
                <a:latin typeface="+mn-lt"/>
              </a:rPr>
              <a:t>à invoquer lorsque l’acquéreur achète un cheval auprès d’un vendeur professionnel qu’il connaît (moniteur, cavalier professionnel, éleveur); </a:t>
            </a:r>
          </a:p>
          <a:p>
            <a:pPr algn="just"/>
            <a:endParaRPr lang="fr-FR" dirty="0">
              <a:solidFill>
                <a:srgbClr val="002060"/>
              </a:solidFill>
              <a:latin typeface="+mn-lt"/>
            </a:endParaRPr>
          </a:p>
          <a:p>
            <a:pPr marL="285750" indent="-285750" algn="just">
              <a:buFont typeface="Wingdings" panose="05000000000000000000" pitchFamily="2" charset="2"/>
              <a:buChar char="à"/>
            </a:pPr>
            <a:r>
              <a:rPr lang="fr-FR" dirty="0">
                <a:solidFill>
                  <a:srgbClr val="002060"/>
                </a:solidFill>
                <a:latin typeface="+mn-lt"/>
              </a:rPr>
              <a:t> Attention cette obligation ne porte pas sur la valeur du cheval; </a:t>
            </a:r>
          </a:p>
          <a:p>
            <a:pPr algn="just"/>
            <a:endParaRPr lang="fr-FR" dirty="0">
              <a:solidFill>
                <a:srgbClr val="002060"/>
              </a:solidFill>
              <a:latin typeface="+mn-lt"/>
            </a:endParaRPr>
          </a:p>
          <a:p>
            <a:pPr marL="285750" indent="-285750" algn="just">
              <a:buFont typeface="Wingdings" panose="05000000000000000000" pitchFamily="2" charset="2"/>
              <a:buChar char="à"/>
            </a:pPr>
            <a:r>
              <a:rPr lang="fr-FR" dirty="0">
                <a:solidFill>
                  <a:srgbClr val="002060"/>
                </a:solidFill>
                <a:latin typeface="+mn-lt"/>
              </a:rPr>
              <a:t>La sanction est l’allocation de </a:t>
            </a:r>
            <a:r>
              <a:rPr lang="fr-FR" b="1" dirty="0">
                <a:solidFill>
                  <a:srgbClr val="002060"/>
                </a:solidFill>
                <a:latin typeface="+mn-lt"/>
              </a:rPr>
              <a:t>dommages-intérêts ou bien la nullité </a:t>
            </a:r>
            <a:r>
              <a:rPr lang="fr-FR" dirty="0">
                <a:solidFill>
                  <a:srgbClr val="002060"/>
                </a:solidFill>
                <a:latin typeface="+mn-lt"/>
              </a:rPr>
              <a:t>du contrat lorsque cette information est à l’origine d’un vice du consentement (erreur sur les qualités essentielles du cheval: santé, usage.)</a:t>
            </a:r>
            <a:endParaRPr lang="fr-FR" b="1" u="sng" dirty="0">
              <a:solidFill>
                <a:srgbClr val="002060"/>
              </a:solidFill>
              <a:latin typeface="+mn-lt"/>
            </a:endParaRPr>
          </a:p>
        </p:txBody>
      </p:sp>
      <p:sp>
        <p:nvSpPr>
          <p:cNvPr id="4" name="Espace réservé de la date 3">
            <a:extLst>
              <a:ext uri="{FF2B5EF4-FFF2-40B4-BE49-F238E27FC236}">
                <a16:creationId xmlns:a16="http://schemas.microsoft.com/office/drawing/2014/main" id="{AF53C1B0-6BAA-6FA4-8E88-33FA0BAF537B}"/>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432D28C5-9CC2-A551-F2D2-118E3540E815}"/>
              </a:ext>
            </a:extLst>
          </p:cNvPr>
          <p:cNvSpPr>
            <a:spLocks noGrp="1"/>
          </p:cNvSpPr>
          <p:nvPr>
            <p:ph type="sldNum" sz="quarter" idx="12"/>
          </p:nvPr>
        </p:nvSpPr>
        <p:spPr/>
        <p:txBody>
          <a:bodyPr/>
          <a:lstStyle/>
          <a:p>
            <a:fld id="{C8DC92A0-B3A2-4DD6-A452-E2E3F1279ADB}" type="slidenum">
              <a:rPr lang="fr-FR" smtClean="0"/>
              <a:t>12</a:t>
            </a:fld>
            <a:endParaRPr lang="fr-FR"/>
          </a:p>
        </p:txBody>
      </p:sp>
    </p:spTree>
    <p:extLst>
      <p:ext uri="{BB962C8B-B14F-4D97-AF65-F5344CB8AC3E}">
        <p14:creationId xmlns:p14="http://schemas.microsoft.com/office/powerpoint/2010/main" val="586738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6D25F-C8A0-2B7F-84B7-23A7C092AB48}"/>
              </a:ext>
            </a:extLst>
          </p:cNvPr>
          <p:cNvSpPr>
            <a:spLocks noGrp="1"/>
          </p:cNvSpPr>
          <p:nvPr>
            <p:ph type="title"/>
          </p:nvPr>
        </p:nvSpPr>
        <p:spPr>
          <a:xfrm>
            <a:off x="3078911" y="2072355"/>
            <a:ext cx="7010400" cy="1609107"/>
          </a:xfrm>
        </p:spPr>
        <p:txBody>
          <a:bodyPr/>
          <a:lstStyle/>
          <a:p>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r>
              <a:rPr lang="fr-FR" sz="4400" dirty="0">
                <a:solidFill>
                  <a:srgbClr val="003366"/>
                </a:solidFill>
                <a:latin typeface="Calibri Bold" panose="020F0702030404030204" pitchFamily="34" charset="0"/>
                <a:cs typeface="Calibri Bold" panose="020F0702030404030204" pitchFamily="34" charset="0"/>
              </a:rPr>
              <a:t>	</a:t>
            </a:r>
            <a:endParaRPr lang="fr-FR" sz="4400" dirty="0"/>
          </a:p>
        </p:txBody>
      </p:sp>
      <p:sp>
        <p:nvSpPr>
          <p:cNvPr id="3" name="Espace réservé du contenu 2">
            <a:extLst>
              <a:ext uri="{FF2B5EF4-FFF2-40B4-BE49-F238E27FC236}">
                <a16:creationId xmlns:a16="http://schemas.microsoft.com/office/drawing/2014/main" id="{9E2149F8-E55F-CB2B-5CFC-D20CA64AFB96}"/>
              </a:ext>
            </a:extLst>
          </p:cNvPr>
          <p:cNvSpPr txBox="1">
            <a:spLocks/>
          </p:cNvSpPr>
          <p:nvPr/>
        </p:nvSpPr>
        <p:spPr>
          <a:xfrm>
            <a:off x="2793973" y="3195476"/>
            <a:ext cx="9398027" cy="3457303"/>
          </a:xfrm>
          <a:prstGeom prst="rect">
            <a:avLst/>
          </a:prstGeom>
        </p:spPr>
        <p:txBody>
          <a:bodyPr lIns="0" rIns="0"/>
          <a:lstStyle>
            <a:lvl1pPr marL="0" indent="0" algn="l" defTabSz="914400" rtl="0" eaLnBrk="1" latinLnBrk="0" hangingPunct="1">
              <a:lnSpc>
                <a:spcPct val="90000"/>
              </a:lnSpc>
              <a:spcBef>
                <a:spcPts val="1000"/>
              </a:spcBef>
              <a:buClr>
                <a:srgbClr val="003366"/>
              </a:buClr>
              <a:buFontTx/>
              <a:buNone/>
              <a:defRPr sz="1800" b="0" kern="1200">
                <a:solidFill>
                  <a:schemeClr val="tx1"/>
                </a:solidFill>
                <a:latin typeface="+mj-lt"/>
                <a:ea typeface="+mn-ea"/>
                <a:cs typeface="Arial" panose="020B0604020202020204" pitchFamily="34" charset="0"/>
              </a:defRPr>
            </a:lvl1pPr>
            <a:lvl2pPr marL="4572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t>	</a:t>
            </a:r>
          </a:p>
          <a:p>
            <a:endParaRPr lang="fr-FR" dirty="0"/>
          </a:p>
        </p:txBody>
      </p:sp>
      <p:pic>
        <p:nvPicPr>
          <p:cNvPr id="5" name="Image 4">
            <a:extLst>
              <a:ext uri="{FF2B5EF4-FFF2-40B4-BE49-F238E27FC236}">
                <a16:creationId xmlns:a16="http://schemas.microsoft.com/office/drawing/2014/main" id="{F5509560-53E1-6FA2-FE6D-841973938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665" y="294120"/>
            <a:ext cx="1380176" cy="720896"/>
          </a:xfrm>
          <a:prstGeom prst="rect">
            <a:avLst/>
          </a:prstGeom>
        </p:spPr>
      </p:pic>
      <p:sp>
        <p:nvSpPr>
          <p:cNvPr id="6" name="ZoneTexte 5">
            <a:extLst>
              <a:ext uri="{FF2B5EF4-FFF2-40B4-BE49-F238E27FC236}">
                <a16:creationId xmlns:a16="http://schemas.microsoft.com/office/drawing/2014/main" id="{C21A71AF-D066-8535-34F4-436E904B9CE6}"/>
              </a:ext>
            </a:extLst>
          </p:cNvPr>
          <p:cNvSpPr txBox="1"/>
          <p:nvPr/>
        </p:nvSpPr>
        <p:spPr>
          <a:xfrm>
            <a:off x="3805701" y="2782669"/>
            <a:ext cx="6864470" cy="1200329"/>
          </a:xfrm>
          <a:prstGeom prst="rect">
            <a:avLst/>
          </a:prstGeom>
          <a:noFill/>
        </p:spPr>
        <p:txBody>
          <a:bodyPr wrap="square">
            <a:spAutoFit/>
          </a:bodyPr>
          <a:lstStyle/>
          <a:p>
            <a:pPr algn="just">
              <a:buClr>
                <a:srgbClr val="00D613"/>
              </a:buClr>
            </a:pPr>
            <a:r>
              <a:rPr lang="fr-FR" sz="3600" dirty="0">
                <a:solidFill>
                  <a:schemeClr val="accent1">
                    <a:lumMod val="50000"/>
                  </a:schemeClr>
                </a:solidFill>
              </a:rPr>
              <a:t>B</a:t>
            </a:r>
            <a:r>
              <a:rPr lang="fr-FR" sz="3600" dirty="0">
                <a:solidFill>
                  <a:schemeClr val="accent1">
                    <a:lumMod val="50000"/>
                  </a:schemeClr>
                </a:solidFill>
                <a:latin typeface="+mn-lt"/>
              </a:rPr>
              <a:t>. </a:t>
            </a:r>
            <a:r>
              <a:rPr lang="fr-FR" sz="3600" u="sng" dirty="0">
                <a:solidFill>
                  <a:schemeClr val="accent1">
                    <a:lumMod val="50000"/>
                  </a:schemeClr>
                </a:solidFill>
                <a:latin typeface="+mn-lt"/>
              </a:rPr>
              <a:t>Les garanties légales applicables à la vente de cheval  </a:t>
            </a:r>
          </a:p>
        </p:txBody>
      </p:sp>
    </p:spTree>
    <p:extLst>
      <p:ext uri="{BB962C8B-B14F-4D97-AF65-F5344CB8AC3E}">
        <p14:creationId xmlns:p14="http://schemas.microsoft.com/office/powerpoint/2010/main" val="1927151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7DE2F0-B531-0CF1-0E7E-7EE43D58CCD4}"/>
              </a:ext>
            </a:extLst>
          </p:cNvPr>
          <p:cNvSpPr>
            <a:spLocks noGrp="1"/>
          </p:cNvSpPr>
          <p:nvPr>
            <p:ph type="title"/>
          </p:nvPr>
        </p:nvSpPr>
        <p:spPr/>
        <p:txBody>
          <a:bodyPr/>
          <a:lstStyle/>
          <a:p>
            <a:r>
              <a:rPr lang="fr-FR" dirty="0"/>
              <a:t>Les garanties légales </a:t>
            </a:r>
            <a:br>
              <a:rPr lang="fr-FR" dirty="0"/>
            </a:br>
            <a:endParaRPr lang="fr-FR" dirty="0"/>
          </a:p>
        </p:txBody>
      </p:sp>
      <p:sp>
        <p:nvSpPr>
          <p:cNvPr id="5" name="Espace réservé du numéro de diapositive 4">
            <a:extLst>
              <a:ext uri="{FF2B5EF4-FFF2-40B4-BE49-F238E27FC236}">
                <a16:creationId xmlns:a16="http://schemas.microsoft.com/office/drawing/2014/main" id="{368C7CFF-920C-FBA5-BA8C-AF9774A63ED3}"/>
              </a:ext>
            </a:extLst>
          </p:cNvPr>
          <p:cNvSpPr>
            <a:spLocks noGrp="1"/>
          </p:cNvSpPr>
          <p:nvPr>
            <p:ph type="sldNum" sz="quarter" idx="12"/>
          </p:nvPr>
        </p:nvSpPr>
        <p:spPr/>
        <p:txBody>
          <a:bodyPr/>
          <a:lstStyle/>
          <a:p>
            <a:fld id="{C8DC92A0-B3A2-4DD6-A452-E2E3F1279ADB}" type="slidenum">
              <a:rPr lang="fr-FR" smtClean="0"/>
              <a:t>14</a:t>
            </a:fld>
            <a:endParaRPr lang="fr-FR"/>
          </a:p>
        </p:txBody>
      </p:sp>
      <p:sp>
        <p:nvSpPr>
          <p:cNvPr id="10" name="ZoneTexte 9">
            <a:extLst>
              <a:ext uri="{FF2B5EF4-FFF2-40B4-BE49-F238E27FC236}">
                <a16:creationId xmlns:a16="http://schemas.microsoft.com/office/drawing/2014/main" id="{C7B6B25C-B4CD-D9EB-DD19-C8CE70E6A8E0}"/>
              </a:ext>
            </a:extLst>
          </p:cNvPr>
          <p:cNvSpPr txBox="1"/>
          <p:nvPr/>
        </p:nvSpPr>
        <p:spPr>
          <a:xfrm>
            <a:off x="2619732" y="727341"/>
            <a:ext cx="7493947" cy="6186309"/>
          </a:xfrm>
          <a:prstGeom prst="rect">
            <a:avLst/>
          </a:prstGeom>
          <a:noFill/>
        </p:spPr>
        <p:txBody>
          <a:bodyPr wrap="square" rtlCol="0">
            <a:spAutoFit/>
          </a:bodyPr>
          <a:lstStyle/>
          <a:p>
            <a:pPr algn="just"/>
            <a:endParaRPr lang="fr-FR" dirty="0">
              <a:solidFill>
                <a:srgbClr val="002060"/>
              </a:solidFill>
            </a:endParaRPr>
          </a:p>
          <a:p>
            <a:pPr algn="just"/>
            <a:r>
              <a:rPr lang="fr-FR" b="1" u="sng" dirty="0">
                <a:solidFill>
                  <a:srgbClr val="002060"/>
                </a:solidFill>
              </a:rPr>
              <a:t>ATTENTION : suppression de la garantie de conformité </a:t>
            </a:r>
          </a:p>
          <a:p>
            <a:pPr algn="just"/>
            <a:endParaRPr lang="fr-FR" dirty="0">
              <a:solidFill>
                <a:srgbClr val="002060"/>
              </a:solidFill>
            </a:endParaRPr>
          </a:p>
          <a:p>
            <a:pPr algn="just"/>
            <a:r>
              <a:rPr lang="fr-FR" dirty="0">
                <a:solidFill>
                  <a:srgbClr val="002060"/>
                </a:solidFill>
              </a:rPr>
              <a:t>Jusqu’en 2021, dans les ventes entre un professionnel et un non professionnel, l’acquéreur du cheval pouvait se prévaloir de la garantie de conformité de l’article L.211-9 alinéa 1</a:t>
            </a:r>
            <a:r>
              <a:rPr lang="fr-FR" baseline="30000" dirty="0">
                <a:solidFill>
                  <a:srgbClr val="002060"/>
                </a:solidFill>
              </a:rPr>
              <a:t>er</a:t>
            </a:r>
            <a:r>
              <a:rPr lang="fr-FR" dirty="0">
                <a:solidFill>
                  <a:srgbClr val="002060"/>
                </a:solidFill>
              </a:rPr>
              <a:t>du Code de la consommation: en cas de non-conformité du cheval à l’usage auquel il était destiné, l’acquéreur pouvait, dans un délai de deux ans à compter de la délivrance du cheval, agir contre le vendeur professionnel pour obtenir une réparation (dommages-intérêts) ou le « remplacement » du cheval sous réserve de prouver l’antériorité du défaut de conformité</a:t>
            </a:r>
          </a:p>
          <a:p>
            <a:pPr algn="just"/>
            <a:endParaRPr lang="fr-FR" dirty="0">
              <a:solidFill>
                <a:srgbClr val="002060"/>
              </a:solidFill>
            </a:endParaRPr>
          </a:p>
          <a:p>
            <a:pPr algn="just"/>
            <a:r>
              <a:rPr lang="fr-FR" b="1" u="sng" dirty="0">
                <a:solidFill>
                  <a:srgbClr val="002060"/>
                </a:solidFill>
              </a:rPr>
              <a:t>Désormais, cette garantie légale de conformité ne peut plus être actionnée dans le cadre de ventes de chevaux</a:t>
            </a:r>
            <a:r>
              <a:rPr lang="fr-FR" b="1" dirty="0">
                <a:solidFill>
                  <a:srgbClr val="002060"/>
                </a:solidFill>
              </a:rPr>
              <a:t>. </a:t>
            </a:r>
            <a:r>
              <a:rPr lang="fr-FR" dirty="0">
                <a:solidFill>
                  <a:srgbClr val="002060"/>
                </a:solidFill>
              </a:rPr>
              <a:t>(ordonnance n° 2021-1247 du 29 septembre 2021 relative à la garantie légale de conformité pour les biens - article 9 qui exclut de son champ les ventes d’animaux domestiques)</a:t>
            </a:r>
            <a:endParaRPr lang="fr-FR" b="1" dirty="0">
              <a:solidFill>
                <a:srgbClr val="002060"/>
              </a:solidFill>
            </a:endParaRPr>
          </a:p>
          <a:p>
            <a:pPr algn="just"/>
            <a:endParaRPr lang="fr-FR" b="1" dirty="0">
              <a:solidFill>
                <a:srgbClr val="002060"/>
              </a:solidFill>
              <a:highlight>
                <a:srgbClr val="FFFFFF"/>
              </a:highlight>
              <a:latin typeface="+mn-lt"/>
            </a:endParaRPr>
          </a:p>
          <a:p>
            <a:pPr algn="just"/>
            <a:r>
              <a:rPr lang="fr-FR" b="1" u="sng" dirty="0">
                <a:solidFill>
                  <a:srgbClr val="002060"/>
                </a:solidFill>
                <a:highlight>
                  <a:srgbClr val="FFFFFF"/>
                </a:highlight>
                <a:latin typeface="+mn-lt"/>
              </a:rPr>
              <a:t>L’exclusion des dispositions protectrices du Code de consommation pour les contrats de vente de chevaux conclus est effective pour les ventes conclues à </a:t>
            </a:r>
            <a:r>
              <a:rPr lang="fr-FR" b="1" i="0" u="sng" dirty="0">
                <a:solidFill>
                  <a:srgbClr val="002060"/>
                </a:solidFill>
                <a:effectLst/>
                <a:highlight>
                  <a:srgbClr val="FFFFFF"/>
                </a:highlight>
                <a:latin typeface="+mn-lt"/>
              </a:rPr>
              <a:t>compter du 1</a:t>
            </a:r>
            <a:r>
              <a:rPr lang="fr-FR" b="1" i="0" u="sng" baseline="30000" dirty="0">
                <a:solidFill>
                  <a:srgbClr val="002060"/>
                </a:solidFill>
                <a:effectLst/>
                <a:highlight>
                  <a:srgbClr val="FFFFFF"/>
                </a:highlight>
                <a:latin typeface="+mn-lt"/>
              </a:rPr>
              <a:t>er</a:t>
            </a:r>
            <a:r>
              <a:rPr lang="fr-FR" b="1" i="0" u="sng" dirty="0">
                <a:solidFill>
                  <a:srgbClr val="002060"/>
                </a:solidFill>
                <a:effectLst/>
                <a:highlight>
                  <a:srgbClr val="FFFFFF"/>
                </a:highlight>
                <a:latin typeface="+mn-lt"/>
              </a:rPr>
              <a:t> janvier 2022.</a:t>
            </a:r>
          </a:p>
          <a:p>
            <a:endParaRPr lang="fr-FR" b="1" dirty="0">
              <a:solidFill>
                <a:srgbClr val="002060"/>
              </a:solidFill>
            </a:endParaRPr>
          </a:p>
          <a:p>
            <a:endParaRPr lang="fr-FR" dirty="0"/>
          </a:p>
        </p:txBody>
      </p:sp>
    </p:spTree>
    <p:extLst>
      <p:ext uri="{BB962C8B-B14F-4D97-AF65-F5344CB8AC3E}">
        <p14:creationId xmlns:p14="http://schemas.microsoft.com/office/powerpoint/2010/main" val="161464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13A47-4AEE-2C94-A71A-979B8A4EB9C4}"/>
              </a:ext>
            </a:extLst>
          </p:cNvPr>
          <p:cNvSpPr>
            <a:spLocks noGrp="1"/>
          </p:cNvSpPr>
          <p:nvPr>
            <p:ph type="title"/>
          </p:nvPr>
        </p:nvSpPr>
        <p:spPr/>
        <p:txBody>
          <a:bodyPr/>
          <a:lstStyle/>
          <a:p>
            <a:r>
              <a:rPr lang="fr-FR" dirty="0"/>
              <a:t>Les garanties légales </a:t>
            </a:r>
          </a:p>
        </p:txBody>
      </p:sp>
      <p:sp>
        <p:nvSpPr>
          <p:cNvPr id="4" name="Espace réservé de la date 3">
            <a:extLst>
              <a:ext uri="{FF2B5EF4-FFF2-40B4-BE49-F238E27FC236}">
                <a16:creationId xmlns:a16="http://schemas.microsoft.com/office/drawing/2014/main" id="{0CD0ABB8-43F9-36C2-D472-08E9DA908CF6}"/>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64F00175-B160-26DC-5C74-84BB175D0B43}"/>
              </a:ext>
            </a:extLst>
          </p:cNvPr>
          <p:cNvSpPr>
            <a:spLocks noGrp="1"/>
          </p:cNvSpPr>
          <p:nvPr>
            <p:ph type="sldNum" sz="quarter" idx="12"/>
          </p:nvPr>
        </p:nvSpPr>
        <p:spPr/>
        <p:txBody>
          <a:bodyPr/>
          <a:lstStyle/>
          <a:p>
            <a:fld id="{C8DC92A0-B3A2-4DD6-A452-E2E3F1279ADB}" type="slidenum">
              <a:rPr lang="fr-FR" smtClean="0"/>
              <a:t>15</a:t>
            </a:fld>
            <a:endParaRPr lang="fr-FR"/>
          </a:p>
        </p:txBody>
      </p:sp>
      <p:sp>
        <p:nvSpPr>
          <p:cNvPr id="10" name="ZoneTexte 9">
            <a:extLst>
              <a:ext uri="{FF2B5EF4-FFF2-40B4-BE49-F238E27FC236}">
                <a16:creationId xmlns:a16="http://schemas.microsoft.com/office/drawing/2014/main" id="{BCAAB7F0-206D-206C-C817-0043F0F42389}"/>
              </a:ext>
            </a:extLst>
          </p:cNvPr>
          <p:cNvSpPr txBox="1"/>
          <p:nvPr/>
        </p:nvSpPr>
        <p:spPr>
          <a:xfrm>
            <a:off x="1828800" y="1332953"/>
            <a:ext cx="8752113" cy="4585871"/>
          </a:xfrm>
          <a:prstGeom prst="rect">
            <a:avLst/>
          </a:prstGeom>
          <a:noFill/>
        </p:spPr>
        <p:txBody>
          <a:bodyPr wrap="square">
            <a:spAutoFit/>
          </a:bodyPr>
          <a:lstStyle/>
          <a:p>
            <a:pPr algn="just"/>
            <a:endParaRPr lang="fr-FR" dirty="0">
              <a:sym typeface="Wingdings" panose="05000000000000000000" pitchFamily="2" charset="2"/>
            </a:endParaRPr>
          </a:p>
          <a:p>
            <a:endParaRPr lang="fr-FR" dirty="0">
              <a:solidFill>
                <a:srgbClr val="002060"/>
              </a:solidFill>
              <a:highlight>
                <a:srgbClr val="FFFFFF"/>
              </a:highlight>
              <a:latin typeface="+mn-lt"/>
            </a:endParaRPr>
          </a:p>
          <a:p>
            <a:r>
              <a:rPr lang="fr-FR" dirty="0">
                <a:solidFill>
                  <a:srgbClr val="002060"/>
                </a:solidFill>
                <a:highlight>
                  <a:srgbClr val="FFFFFF"/>
                </a:highlight>
                <a:latin typeface="+mn-lt"/>
              </a:rPr>
              <a:t>L’a</a:t>
            </a:r>
            <a:r>
              <a:rPr lang="fr-FR" i="0" dirty="0">
                <a:solidFill>
                  <a:srgbClr val="002060"/>
                </a:solidFill>
                <a:effectLst/>
                <a:highlight>
                  <a:srgbClr val="FFFFFF"/>
                </a:highlight>
                <a:latin typeface="+mn-lt"/>
              </a:rPr>
              <a:t>rticle L.213-1 du Code rural et de la pêche maritime prévoit que :</a:t>
            </a:r>
            <a:r>
              <a:rPr lang="fr-FR" b="1" i="0" dirty="0">
                <a:solidFill>
                  <a:srgbClr val="002060"/>
                </a:solidFill>
                <a:effectLst/>
                <a:highlight>
                  <a:srgbClr val="FFFFFF"/>
                </a:highlight>
                <a:latin typeface="+mn-lt"/>
              </a:rPr>
              <a:t> </a:t>
            </a:r>
            <a:r>
              <a:rPr lang="fr-FR" b="0" i="0" dirty="0">
                <a:solidFill>
                  <a:srgbClr val="002060"/>
                </a:solidFill>
                <a:effectLst/>
                <a:highlight>
                  <a:srgbClr val="FFFFFF"/>
                </a:highlight>
                <a:latin typeface="+mn-lt"/>
              </a:rPr>
              <a:t>«</a:t>
            </a:r>
            <a:r>
              <a:rPr lang="fr-FR" b="1" i="0" dirty="0">
                <a:solidFill>
                  <a:srgbClr val="002060"/>
                </a:solidFill>
                <a:effectLst/>
                <a:highlight>
                  <a:srgbClr val="FFFFFF"/>
                </a:highlight>
                <a:latin typeface="+mn-lt"/>
              </a:rPr>
              <a:t> </a:t>
            </a:r>
            <a:r>
              <a:rPr lang="fr-FR" b="1" i="1" u="sng" dirty="0">
                <a:solidFill>
                  <a:srgbClr val="002060"/>
                </a:solidFill>
                <a:effectLst/>
                <a:highlight>
                  <a:srgbClr val="FFFFFF"/>
                </a:highlight>
                <a:latin typeface="+mn-lt"/>
              </a:rPr>
              <a:t>L'action en garantie, dans les ventes ou échanges d'animaux domestiques est régie, à défaut de conventions contraires, par les dispositions de la présente section</a:t>
            </a:r>
            <a:r>
              <a:rPr lang="fr-FR" b="1" i="1" dirty="0">
                <a:solidFill>
                  <a:srgbClr val="002060"/>
                </a:solidFill>
                <a:effectLst/>
                <a:highlight>
                  <a:srgbClr val="FFFFFF"/>
                </a:highlight>
                <a:latin typeface="+mn-lt"/>
              </a:rPr>
              <a:t>, sans préjudice des dommages et intérêts qui peuvent être dus, s'il y a dol</a:t>
            </a:r>
            <a:r>
              <a:rPr lang="fr-FR" b="0" i="1" dirty="0">
                <a:solidFill>
                  <a:srgbClr val="002060"/>
                </a:solidFill>
                <a:effectLst/>
                <a:highlight>
                  <a:srgbClr val="FFFFFF"/>
                </a:highlight>
                <a:latin typeface="+mn-lt"/>
              </a:rPr>
              <a:t>. </a:t>
            </a:r>
            <a:r>
              <a:rPr lang="fr-FR" dirty="0">
                <a:solidFill>
                  <a:srgbClr val="002060"/>
                </a:solidFill>
                <a:highlight>
                  <a:srgbClr val="FFFFFF"/>
                </a:highlight>
                <a:latin typeface="+mn-lt"/>
              </a:rPr>
              <a:t> »</a:t>
            </a:r>
          </a:p>
          <a:p>
            <a:pPr algn="just"/>
            <a:endParaRPr lang="fr-FR" dirty="0">
              <a:sym typeface="Wingdings" panose="05000000000000000000" pitchFamily="2" charset="2"/>
            </a:endParaRPr>
          </a:p>
          <a:p>
            <a:pPr algn="just"/>
            <a:endParaRPr lang="fr-FR" dirty="0">
              <a:sym typeface="Wingdings" panose="05000000000000000000" pitchFamily="2" charset="2"/>
            </a:endParaRPr>
          </a:p>
          <a:p>
            <a:pPr marL="285750" indent="-285750" algn="just">
              <a:buFont typeface="Wingdings" panose="05000000000000000000" pitchFamily="2" charset="2"/>
              <a:buChar char="à"/>
            </a:pPr>
            <a:r>
              <a:rPr lang="fr-FR" sz="2000" b="1" dirty="0">
                <a:solidFill>
                  <a:srgbClr val="002060"/>
                </a:solidFill>
                <a:sym typeface="Wingdings" panose="05000000000000000000" pitchFamily="2" charset="2"/>
              </a:rPr>
              <a:t>Depuis 2022 ne subsistent pour toute vente de cheval quelle que soit la qualité du vendeur et/ou de l’acheteur que </a:t>
            </a:r>
            <a:r>
              <a:rPr lang="fr-FR" b="1" dirty="0">
                <a:solidFill>
                  <a:srgbClr val="002060"/>
                </a:solidFill>
                <a:sym typeface="Wingdings" panose="05000000000000000000" pitchFamily="2" charset="2"/>
              </a:rPr>
              <a:t>: </a:t>
            </a:r>
          </a:p>
          <a:p>
            <a:pPr marL="285750" indent="-285750" algn="just">
              <a:buFont typeface="Wingdings" panose="05000000000000000000" pitchFamily="2" charset="2"/>
              <a:buChar char="à"/>
            </a:pPr>
            <a:endParaRPr lang="fr-FR" b="1" dirty="0">
              <a:solidFill>
                <a:srgbClr val="002060"/>
              </a:solidFill>
              <a:sym typeface="Wingdings" panose="05000000000000000000" pitchFamily="2" charset="2"/>
            </a:endParaRPr>
          </a:p>
          <a:p>
            <a:pPr marL="742950" lvl="1" indent="-285750" algn="just">
              <a:buFont typeface="Wingdings" panose="05000000000000000000" pitchFamily="2" charset="2"/>
              <a:buChar char="à"/>
            </a:pPr>
            <a:r>
              <a:rPr lang="fr-FR" dirty="0">
                <a:solidFill>
                  <a:srgbClr val="002060"/>
                </a:solidFill>
              </a:rPr>
              <a:t>La garantie « classique » : les vices du consentement ; </a:t>
            </a:r>
          </a:p>
          <a:p>
            <a:pPr lvl="1" algn="just"/>
            <a:endParaRPr lang="fr-FR" dirty="0">
              <a:solidFill>
                <a:srgbClr val="002060"/>
              </a:solidFill>
            </a:endParaRPr>
          </a:p>
          <a:p>
            <a:pPr marL="742950" lvl="1" indent="-285750" algn="just">
              <a:buFont typeface="Wingdings" panose="05000000000000000000" pitchFamily="2" charset="2"/>
              <a:buChar char="à"/>
            </a:pPr>
            <a:r>
              <a:rPr lang="fr-FR" dirty="0">
                <a:solidFill>
                  <a:srgbClr val="002060"/>
                </a:solidFill>
              </a:rPr>
              <a:t>La garantie « spécifique » : les vices rédhibitoires </a:t>
            </a:r>
          </a:p>
          <a:p>
            <a:pPr algn="just"/>
            <a:endParaRPr lang="fr-FR" dirty="0">
              <a:solidFill>
                <a:srgbClr val="002060"/>
              </a:solidFill>
            </a:endParaRPr>
          </a:p>
          <a:p>
            <a:pPr algn="just"/>
            <a:endParaRPr lang="fr-FR" dirty="0">
              <a:solidFill>
                <a:srgbClr val="002060"/>
              </a:solidFill>
            </a:endParaRPr>
          </a:p>
        </p:txBody>
      </p:sp>
      <p:sp>
        <p:nvSpPr>
          <p:cNvPr id="3" name="ZoneTexte 9">
            <a:extLst>
              <a:ext uri="{FF2B5EF4-FFF2-40B4-BE49-F238E27FC236}">
                <a16:creationId xmlns:a16="http://schemas.microsoft.com/office/drawing/2014/main" id="{1DFF6365-20D2-8CA2-F265-007FD6779DC5}"/>
              </a:ext>
            </a:extLst>
          </p:cNvPr>
          <p:cNvSpPr txBox="1">
            <a:spLocks noGrp="1"/>
          </p:cNvSpPr>
          <p:nvPr>
            <p:ph sz="half" idx="1"/>
          </p:nvPr>
        </p:nvSpPr>
        <p:spPr>
          <a:xfrm>
            <a:off x="933092" y="952650"/>
            <a:ext cx="10515600" cy="424732"/>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2400" b="1" dirty="0">
                <a:solidFill>
                  <a:srgbClr val="002060"/>
                </a:solidFill>
              </a:rPr>
              <a:t>Les garanties légales </a:t>
            </a:r>
            <a:endParaRPr lang="fr-FR" sz="2400" b="1" dirty="0">
              <a:solidFill>
                <a:srgbClr val="002060"/>
              </a:solidFill>
              <a:latin typeface="+mn-lt"/>
            </a:endParaRPr>
          </a:p>
        </p:txBody>
      </p:sp>
    </p:spTree>
    <p:extLst>
      <p:ext uri="{BB962C8B-B14F-4D97-AF65-F5344CB8AC3E}">
        <p14:creationId xmlns:p14="http://schemas.microsoft.com/office/powerpoint/2010/main" val="3037699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AE8915-8CB4-95AC-53BB-C2EBBC7DCCAF}"/>
              </a:ext>
            </a:extLst>
          </p:cNvPr>
          <p:cNvSpPr>
            <a:spLocks noGrp="1"/>
          </p:cNvSpPr>
          <p:nvPr>
            <p:ph type="title"/>
          </p:nvPr>
        </p:nvSpPr>
        <p:spPr/>
        <p:txBody>
          <a:bodyPr/>
          <a:lstStyle/>
          <a:p>
            <a:endParaRPr lang="fr-FR" dirty="0"/>
          </a:p>
        </p:txBody>
      </p:sp>
      <p:sp>
        <p:nvSpPr>
          <p:cNvPr id="4" name="Espace réservé de la date 3">
            <a:extLst>
              <a:ext uri="{FF2B5EF4-FFF2-40B4-BE49-F238E27FC236}">
                <a16:creationId xmlns:a16="http://schemas.microsoft.com/office/drawing/2014/main" id="{59CF7146-6955-F6E8-45EA-359988605943}"/>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DD2AA6C1-FA5A-46EB-A65A-B2E3C779714E}"/>
              </a:ext>
            </a:extLst>
          </p:cNvPr>
          <p:cNvSpPr>
            <a:spLocks noGrp="1"/>
          </p:cNvSpPr>
          <p:nvPr>
            <p:ph type="sldNum" sz="quarter" idx="12"/>
          </p:nvPr>
        </p:nvSpPr>
        <p:spPr/>
        <p:txBody>
          <a:bodyPr/>
          <a:lstStyle/>
          <a:p>
            <a:fld id="{C8DC92A0-B3A2-4DD6-A452-E2E3F1279ADB}" type="slidenum">
              <a:rPr lang="fr-FR" smtClean="0"/>
              <a:t>16</a:t>
            </a:fld>
            <a:endParaRPr lang="fr-FR"/>
          </a:p>
        </p:txBody>
      </p:sp>
      <p:sp>
        <p:nvSpPr>
          <p:cNvPr id="6" name="ZoneTexte 9">
            <a:extLst>
              <a:ext uri="{FF2B5EF4-FFF2-40B4-BE49-F238E27FC236}">
                <a16:creationId xmlns:a16="http://schemas.microsoft.com/office/drawing/2014/main" id="{B494E099-3D11-89B6-39EC-22EA6ECBE1B3}"/>
              </a:ext>
            </a:extLst>
          </p:cNvPr>
          <p:cNvSpPr txBox="1">
            <a:spLocks/>
          </p:cNvSpPr>
          <p:nvPr/>
        </p:nvSpPr>
        <p:spPr>
          <a:xfrm>
            <a:off x="838200" y="1116552"/>
            <a:ext cx="10515600" cy="424732"/>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lIns="0" rIns="0" rtlCol="0">
            <a:spAutoFit/>
          </a:bodyPr>
          <a:lstStyle>
            <a:defPPr>
              <a:defRPr lang="fr-FR"/>
            </a:defPPr>
            <a:lvl1pPr marL="0" indent="0" algn="l" defTabSz="914400" rtl="0" eaLnBrk="1" latinLnBrk="0" hangingPunct="1">
              <a:lnSpc>
                <a:spcPct val="90000"/>
              </a:lnSpc>
              <a:spcBef>
                <a:spcPts val="1000"/>
              </a:spcBef>
              <a:buClr>
                <a:srgbClr val="003366"/>
              </a:buClr>
              <a:buFontTx/>
              <a:buNone/>
              <a:defRPr sz="1800" b="0" kern="1200">
                <a:solidFill>
                  <a:schemeClr val="dk1"/>
                </a:solidFill>
                <a:latin typeface="+mn-lt"/>
                <a:ea typeface="+mn-ea"/>
                <a:cs typeface="+mn-cs"/>
              </a:defRPr>
            </a:lvl1pPr>
            <a:lvl2pPr marL="457200" indent="0" algn="l" defTabSz="914400" rtl="0" eaLnBrk="1" latinLnBrk="0" hangingPunct="1">
              <a:lnSpc>
                <a:spcPct val="90000"/>
              </a:lnSpc>
              <a:spcBef>
                <a:spcPts val="500"/>
              </a:spcBef>
              <a:buClr>
                <a:srgbClr val="AF8D55"/>
              </a:buClr>
              <a:buFontTx/>
              <a:buNone/>
              <a:defRPr sz="1800" kern="1200">
                <a:solidFill>
                  <a:schemeClr val="dk1"/>
                </a:solidFill>
                <a:latin typeface="+mn-lt"/>
                <a:ea typeface="+mn-ea"/>
                <a:cs typeface="+mn-cs"/>
              </a:defRPr>
            </a:lvl2pPr>
            <a:lvl3pPr marL="914400" indent="0" algn="l" defTabSz="914400" rtl="0" eaLnBrk="1" latinLnBrk="0" hangingPunct="1">
              <a:lnSpc>
                <a:spcPct val="90000"/>
              </a:lnSpc>
              <a:spcBef>
                <a:spcPts val="500"/>
              </a:spcBef>
              <a:buClr>
                <a:srgbClr val="AF8D55"/>
              </a:buClr>
              <a:buFontTx/>
              <a:buNone/>
              <a:defRPr sz="1800" kern="1200">
                <a:solidFill>
                  <a:schemeClr val="dk1"/>
                </a:solidFill>
                <a:latin typeface="+mn-lt"/>
                <a:ea typeface="+mn-ea"/>
                <a:cs typeface="+mn-cs"/>
              </a:defRPr>
            </a:lvl3pPr>
            <a:lvl4pPr marL="1371600" indent="0" algn="l" defTabSz="914400" rtl="0" eaLnBrk="1" latinLnBrk="0" hangingPunct="1">
              <a:lnSpc>
                <a:spcPct val="90000"/>
              </a:lnSpc>
              <a:spcBef>
                <a:spcPts val="500"/>
              </a:spcBef>
              <a:buClr>
                <a:srgbClr val="AF8D55"/>
              </a:buClr>
              <a:buFontTx/>
              <a:buNone/>
              <a:defRPr sz="1800" kern="1200">
                <a:solidFill>
                  <a:schemeClr val="dk1"/>
                </a:solidFill>
                <a:latin typeface="+mn-lt"/>
                <a:ea typeface="+mn-ea"/>
                <a:cs typeface="+mn-cs"/>
              </a:defRPr>
            </a:lvl4pPr>
            <a:lvl5pPr marL="1828800" indent="0" algn="l" defTabSz="914400" rtl="0" eaLnBrk="1" latinLnBrk="0" hangingPunct="1">
              <a:lnSpc>
                <a:spcPct val="90000"/>
              </a:lnSpc>
              <a:spcBef>
                <a:spcPts val="500"/>
              </a:spcBef>
              <a:buClr>
                <a:srgbClr val="AF8D55"/>
              </a:buClr>
              <a:buFontTx/>
              <a:buNone/>
              <a:defRPr sz="1800" kern="1200">
                <a:solidFill>
                  <a:schemeClr val="dk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fr-FR" sz="2400" b="1" dirty="0">
                <a:solidFill>
                  <a:srgbClr val="002060"/>
                </a:solidFill>
              </a:rPr>
              <a:t>A. Les vices du consentement</a:t>
            </a:r>
          </a:p>
        </p:txBody>
      </p:sp>
      <p:sp>
        <p:nvSpPr>
          <p:cNvPr id="8" name="ZoneTexte 7">
            <a:extLst>
              <a:ext uri="{FF2B5EF4-FFF2-40B4-BE49-F238E27FC236}">
                <a16:creationId xmlns:a16="http://schemas.microsoft.com/office/drawing/2014/main" id="{8C3FE9E4-4030-E823-D06A-02420D95A7CE}"/>
              </a:ext>
            </a:extLst>
          </p:cNvPr>
          <p:cNvSpPr txBox="1"/>
          <p:nvPr/>
        </p:nvSpPr>
        <p:spPr>
          <a:xfrm>
            <a:off x="1504834" y="1825158"/>
            <a:ext cx="8842075" cy="3693319"/>
          </a:xfrm>
          <a:prstGeom prst="rect">
            <a:avLst/>
          </a:prstGeom>
          <a:noFill/>
        </p:spPr>
        <p:txBody>
          <a:bodyPr wrap="square" rtlCol="0">
            <a:spAutoFit/>
          </a:bodyPr>
          <a:lstStyle/>
          <a:p>
            <a:pPr algn="just"/>
            <a:r>
              <a:rPr lang="fr-FR" dirty="0">
                <a:solidFill>
                  <a:srgbClr val="002060"/>
                </a:solidFill>
              </a:rPr>
              <a:t>L’acquéreur peut obtenir la </a:t>
            </a:r>
            <a:r>
              <a:rPr lang="fr-FR" u="sng" dirty="0">
                <a:solidFill>
                  <a:srgbClr val="002060"/>
                </a:solidFill>
              </a:rPr>
              <a:t>nullité du contrat </a:t>
            </a:r>
            <a:r>
              <a:rPr lang="fr-FR" dirty="0">
                <a:solidFill>
                  <a:srgbClr val="002060"/>
                </a:solidFill>
              </a:rPr>
              <a:t>de vente du cheval en apportant la preuve que son </a:t>
            </a:r>
            <a:r>
              <a:rPr lang="fr-FR" u="sng" dirty="0">
                <a:solidFill>
                  <a:srgbClr val="002060"/>
                </a:solidFill>
              </a:rPr>
              <a:t>consentement a été vicié par erreur, dol ou violence</a:t>
            </a:r>
            <a:r>
              <a:rPr lang="fr-FR" dirty="0">
                <a:solidFill>
                  <a:srgbClr val="002060"/>
                </a:solidFill>
              </a:rPr>
              <a:t>. (article 1130 du Code civil).</a:t>
            </a:r>
          </a:p>
          <a:p>
            <a:pPr algn="just"/>
            <a:endParaRPr lang="fr-FR" dirty="0">
              <a:solidFill>
                <a:srgbClr val="002060"/>
              </a:solidFill>
            </a:endParaRPr>
          </a:p>
          <a:p>
            <a:pPr marL="285750" indent="-285750" algn="just">
              <a:buFont typeface="Arial" panose="020B0604020202020204" pitchFamily="34" charset="0"/>
              <a:buChar char="•"/>
            </a:pPr>
            <a:r>
              <a:rPr lang="fr-FR" b="1" u="sng" dirty="0">
                <a:solidFill>
                  <a:srgbClr val="002060"/>
                </a:solidFill>
              </a:rPr>
              <a:t>L’erreur</a:t>
            </a:r>
            <a:r>
              <a:rPr lang="fr-FR" dirty="0">
                <a:solidFill>
                  <a:srgbClr val="002060"/>
                </a:solidFill>
              </a:rPr>
              <a:t> (article 1132 du Code civil):</a:t>
            </a:r>
          </a:p>
          <a:p>
            <a:pPr algn="just"/>
            <a:endParaRPr lang="fr-FR" dirty="0">
              <a:solidFill>
                <a:srgbClr val="002060"/>
              </a:solidFill>
            </a:endParaRPr>
          </a:p>
          <a:p>
            <a:pPr marL="742950" lvl="1" indent="-285750" algn="just">
              <a:buFont typeface="Arial" panose="020B0604020202020204" pitchFamily="34" charset="0"/>
              <a:buChar char="•"/>
            </a:pPr>
            <a:r>
              <a:rPr lang="fr-FR" dirty="0">
                <a:solidFill>
                  <a:srgbClr val="002060"/>
                </a:solidFill>
              </a:rPr>
              <a:t>L’erreur doit porter sur les </a:t>
            </a:r>
            <a:r>
              <a:rPr lang="fr-FR" b="1" u="sng" dirty="0">
                <a:solidFill>
                  <a:srgbClr val="002060"/>
                </a:solidFill>
              </a:rPr>
              <a:t>qualités essentielles </a:t>
            </a:r>
            <a:r>
              <a:rPr lang="fr-FR" dirty="0">
                <a:solidFill>
                  <a:srgbClr val="002060"/>
                </a:solidFill>
              </a:rPr>
              <a:t>du cheval (origine, race, nature) ; </a:t>
            </a:r>
          </a:p>
          <a:p>
            <a:pPr lvl="1" algn="just"/>
            <a:endParaRPr lang="fr-FR" dirty="0">
              <a:solidFill>
                <a:srgbClr val="002060"/>
              </a:solidFill>
            </a:endParaRPr>
          </a:p>
          <a:p>
            <a:pPr marL="742950" lvl="1" indent="-285750" algn="just">
              <a:buFont typeface="Arial" panose="020B0604020202020204" pitchFamily="34" charset="0"/>
              <a:buChar char="•"/>
            </a:pPr>
            <a:r>
              <a:rPr lang="fr-FR" dirty="0">
                <a:solidFill>
                  <a:srgbClr val="002060"/>
                </a:solidFill>
              </a:rPr>
              <a:t>La qualité essentielle doit être entrée </a:t>
            </a:r>
            <a:r>
              <a:rPr lang="fr-FR" b="1" dirty="0">
                <a:solidFill>
                  <a:srgbClr val="002060"/>
                </a:solidFill>
              </a:rPr>
              <a:t>dans le champ contractuel, de manière expresse ou tacite </a:t>
            </a:r>
            <a:r>
              <a:rPr lang="fr-FR" dirty="0">
                <a:solidFill>
                  <a:srgbClr val="002060"/>
                </a:solidFill>
              </a:rPr>
              <a:t>(article 1133 du Code civil). Cela peut se déduire d’un faisceau d’indices (tel que le prix de vente) mais pour éviter tout conflit il est préconisé de </a:t>
            </a:r>
            <a:r>
              <a:rPr lang="fr-FR" b="1" dirty="0">
                <a:solidFill>
                  <a:srgbClr val="002060"/>
                </a:solidFill>
              </a:rPr>
              <a:t>rédiger un contrat explicite sur ce point.</a:t>
            </a:r>
            <a:endParaRPr lang="fr-FR" dirty="0">
              <a:solidFill>
                <a:srgbClr val="002060"/>
              </a:solidFill>
            </a:endParaRPr>
          </a:p>
          <a:p>
            <a:pPr marL="285750" indent="-285750" algn="just">
              <a:buFont typeface="Arial" panose="020B0604020202020204" pitchFamily="34" charset="0"/>
              <a:buChar char="•"/>
            </a:pPr>
            <a:endParaRPr lang="fr-FR" dirty="0">
              <a:solidFill>
                <a:srgbClr val="002060"/>
              </a:solidFill>
            </a:endParaRPr>
          </a:p>
          <a:p>
            <a:pPr algn="just"/>
            <a:endParaRPr lang="fr-FR" dirty="0">
              <a:solidFill>
                <a:srgbClr val="002060"/>
              </a:solidFill>
            </a:endParaRPr>
          </a:p>
        </p:txBody>
      </p:sp>
    </p:spTree>
    <p:extLst>
      <p:ext uri="{BB962C8B-B14F-4D97-AF65-F5344CB8AC3E}">
        <p14:creationId xmlns:p14="http://schemas.microsoft.com/office/powerpoint/2010/main" val="2694960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73B927-7ABF-AE76-2112-325F3F3D6FE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964158A1-47E0-8887-61C4-CCEAFA754A20}"/>
              </a:ext>
            </a:extLst>
          </p:cNvPr>
          <p:cNvSpPr>
            <a:spLocks noGrp="1"/>
          </p:cNvSpPr>
          <p:nvPr>
            <p:ph sz="half" idx="1"/>
          </p:nvPr>
        </p:nvSpPr>
        <p:spPr>
          <a:xfrm>
            <a:off x="1866183" y="1210329"/>
            <a:ext cx="6744420" cy="5146021"/>
          </a:xfrm>
        </p:spPr>
        <p:txBody>
          <a:bodyPr/>
          <a:lstStyle/>
          <a:p>
            <a:pPr marL="285750" indent="-285750">
              <a:buFont typeface="Arial" panose="020B0604020202020204" pitchFamily="34" charset="0"/>
              <a:buChar char="•"/>
            </a:pPr>
            <a:r>
              <a:rPr lang="fr-FR" b="1" u="sng" dirty="0">
                <a:solidFill>
                  <a:srgbClr val="002060"/>
                </a:solidFill>
                <a:latin typeface="+mn-lt"/>
              </a:rPr>
              <a:t>Le dol </a:t>
            </a:r>
            <a:r>
              <a:rPr lang="fr-FR" dirty="0">
                <a:solidFill>
                  <a:srgbClr val="002060"/>
                </a:solidFill>
                <a:latin typeface="+mn-lt"/>
              </a:rPr>
              <a:t>(article 1137 du Code civil) :</a:t>
            </a:r>
          </a:p>
          <a:p>
            <a:endParaRPr lang="fr-FR" dirty="0">
              <a:solidFill>
                <a:srgbClr val="002060"/>
              </a:solidFill>
              <a:latin typeface="+mn-lt"/>
            </a:endParaRPr>
          </a:p>
          <a:p>
            <a:pPr marL="285750" indent="-285750" algn="just">
              <a:buFont typeface="Wingdings" panose="05000000000000000000" pitchFamily="2" charset="2"/>
              <a:buChar char="è"/>
            </a:pPr>
            <a:r>
              <a:rPr lang="fr-FR" dirty="0">
                <a:solidFill>
                  <a:srgbClr val="002060"/>
                </a:solidFill>
                <a:latin typeface="+mn-lt"/>
              </a:rPr>
              <a:t> </a:t>
            </a:r>
            <a:r>
              <a:rPr lang="fr-FR" u="sng" dirty="0">
                <a:solidFill>
                  <a:srgbClr val="002060"/>
                </a:solidFill>
                <a:latin typeface="+mn-lt"/>
              </a:rPr>
              <a:t>Définition</a:t>
            </a:r>
            <a:r>
              <a:rPr lang="fr-FR" dirty="0">
                <a:solidFill>
                  <a:srgbClr val="002060"/>
                </a:solidFill>
                <a:latin typeface="+mn-lt"/>
              </a:rPr>
              <a:t> : fait pour un contractant d'obtenir le consentement de l'autre par des manœuvres ou des mensonges ou la rétention d’une information que le vendeur sait déterminante pour l’acquéreur.</a:t>
            </a:r>
          </a:p>
          <a:p>
            <a:pPr algn="just"/>
            <a:endParaRPr lang="fr-FR" dirty="0">
              <a:solidFill>
                <a:srgbClr val="002060"/>
              </a:solidFill>
              <a:latin typeface="+mn-lt"/>
            </a:endParaRPr>
          </a:p>
          <a:p>
            <a:pPr marL="285750" indent="-285750" algn="just">
              <a:buFont typeface="Wingdings" panose="05000000000000000000" pitchFamily="2" charset="2"/>
              <a:buChar char="è"/>
            </a:pPr>
            <a:r>
              <a:rPr lang="fr-FR" u="sng" dirty="0">
                <a:solidFill>
                  <a:srgbClr val="002060"/>
                </a:solidFill>
                <a:latin typeface="+mn-lt"/>
              </a:rPr>
              <a:t>Régime </a:t>
            </a:r>
            <a:r>
              <a:rPr lang="fr-FR" dirty="0">
                <a:solidFill>
                  <a:srgbClr val="002060"/>
                </a:solidFill>
                <a:latin typeface="+mn-lt"/>
              </a:rPr>
              <a:t>: l’acquéreur doit prouver </a:t>
            </a:r>
            <a:r>
              <a:rPr lang="fr-FR" b="1" u="sng" dirty="0">
                <a:solidFill>
                  <a:srgbClr val="002060"/>
                </a:solidFill>
                <a:latin typeface="+mn-lt"/>
              </a:rPr>
              <a:t>l’intention dolosive du vendeur </a:t>
            </a:r>
            <a:r>
              <a:rPr lang="fr-FR" u="sng" dirty="0" err="1">
                <a:solidFill>
                  <a:srgbClr val="002060"/>
                </a:solidFill>
                <a:latin typeface="+mn-lt"/>
              </a:rPr>
              <a:t>i,e</a:t>
            </a:r>
            <a:r>
              <a:rPr lang="fr-FR" u="sng" dirty="0">
                <a:solidFill>
                  <a:srgbClr val="002060"/>
                </a:solidFill>
                <a:latin typeface="+mn-lt"/>
              </a:rPr>
              <a:t>,</a:t>
            </a:r>
            <a:r>
              <a:rPr lang="fr-FR" dirty="0">
                <a:solidFill>
                  <a:srgbClr val="002060"/>
                </a:solidFill>
                <a:latin typeface="+mn-lt"/>
              </a:rPr>
              <a:t> sa </a:t>
            </a:r>
            <a:r>
              <a:rPr lang="fr-FR" b="1" u="sng" dirty="0">
                <a:solidFill>
                  <a:srgbClr val="002060"/>
                </a:solidFill>
                <a:latin typeface="+mn-lt"/>
              </a:rPr>
              <a:t>connaissance de l’affection du cheval </a:t>
            </a:r>
            <a:r>
              <a:rPr lang="fr-FR" dirty="0">
                <a:solidFill>
                  <a:srgbClr val="002060"/>
                </a:solidFill>
                <a:latin typeface="+mn-lt"/>
              </a:rPr>
              <a:t>ET</a:t>
            </a:r>
            <a:r>
              <a:rPr lang="fr-FR" b="1" dirty="0">
                <a:solidFill>
                  <a:srgbClr val="002060"/>
                </a:solidFill>
                <a:latin typeface="+mn-lt"/>
              </a:rPr>
              <a:t> </a:t>
            </a:r>
            <a:r>
              <a:rPr lang="fr-FR" b="1" u="sng" dirty="0">
                <a:solidFill>
                  <a:srgbClr val="002060"/>
                </a:solidFill>
                <a:latin typeface="+mn-lt"/>
              </a:rPr>
              <a:t>une dissimulation consciente </a:t>
            </a:r>
            <a:r>
              <a:rPr lang="fr-FR" b="1" dirty="0">
                <a:solidFill>
                  <a:srgbClr val="002060"/>
                </a:solidFill>
                <a:latin typeface="+mn-lt"/>
              </a:rPr>
              <a:t>dans le but de tromper l’acquéreur</a:t>
            </a:r>
            <a:r>
              <a:rPr lang="fr-FR" dirty="0">
                <a:solidFill>
                  <a:srgbClr val="002060"/>
                </a:solidFill>
                <a:latin typeface="+mn-lt"/>
              </a:rPr>
              <a:t>. </a:t>
            </a:r>
          </a:p>
          <a:p>
            <a:pPr algn="just"/>
            <a:endParaRPr lang="fr-FR" dirty="0">
              <a:solidFill>
                <a:srgbClr val="002060"/>
              </a:solidFill>
              <a:latin typeface="+mn-lt"/>
            </a:endParaRPr>
          </a:p>
          <a:p>
            <a:pPr algn="just"/>
            <a:r>
              <a:rPr lang="fr-FR" dirty="0">
                <a:solidFill>
                  <a:srgbClr val="002060"/>
                </a:solidFill>
                <a:latin typeface="+mn-lt"/>
              </a:rPr>
              <a:t>La difficulté de preuve de cet élément intentionnel explique que ce fondement est rarement invoqué pour obtenir la nullité du contrat.</a:t>
            </a:r>
          </a:p>
        </p:txBody>
      </p:sp>
      <p:sp>
        <p:nvSpPr>
          <p:cNvPr id="4" name="Espace réservé de la date 3">
            <a:extLst>
              <a:ext uri="{FF2B5EF4-FFF2-40B4-BE49-F238E27FC236}">
                <a16:creationId xmlns:a16="http://schemas.microsoft.com/office/drawing/2014/main" id="{3D94F664-7930-0011-1656-EA25EFDB503E}"/>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51493493-DB49-4FC9-B39A-BECD4643CB52}"/>
              </a:ext>
            </a:extLst>
          </p:cNvPr>
          <p:cNvSpPr>
            <a:spLocks noGrp="1"/>
          </p:cNvSpPr>
          <p:nvPr>
            <p:ph type="sldNum" sz="quarter" idx="12"/>
          </p:nvPr>
        </p:nvSpPr>
        <p:spPr/>
        <p:txBody>
          <a:bodyPr/>
          <a:lstStyle/>
          <a:p>
            <a:fld id="{C8DC92A0-B3A2-4DD6-A452-E2E3F1279ADB}" type="slidenum">
              <a:rPr lang="fr-FR" smtClean="0"/>
              <a:t>17</a:t>
            </a:fld>
            <a:endParaRPr lang="fr-FR"/>
          </a:p>
        </p:txBody>
      </p:sp>
    </p:spTree>
    <p:extLst>
      <p:ext uri="{BB962C8B-B14F-4D97-AF65-F5344CB8AC3E}">
        <p14:creationId xmlns:p14="http://schemas.microsoft.com/office/powerpoint/2010/main" val="28129381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E1F50-A88B-7954-E049-B3A819894CB5}"/>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1D83A1D-0661-35B9-D4B2-8481F6C5BAF7}"/>
              </a:ext>
            </a:extLst>
          </p:cNvPr>
          <p:cNvSpPr>
            <a:spLocks noGrp="1"/>
          </p:cNvSpPr>
          <p:nvPr>
            <p:ph sz="half" idx="1"/>
          </p:nvPr>
        </p:nvSpPr>
        <p:spPr>
          <a:xfrm>
            <a:off x="2339196" y="1039567"/>
            <a:ext cx="6558385" cy="5146021"/>
          </a:xfrm>
        </p:spPr>
        <p:txBody>
          <a:bodyPr/>
          <a:lstStyle/>
          <a:p>
            <a:pPr algn="just"/>
            <a:r>
              <a:rPr lang="fr-FR" b="1" u="sng" dirty="0">
                <a:solidFill>
                  <a:srgbClr val="002060"/>
                </a:solidFill>
                <a:latin typeface="+mn-lt"/>
              </a:rPr>
              <a:t>Régime applicable aux vices du consentement :</a:t>
            </a:r>
          </a:p>
          <a:p>
            <a:pPr algn="just"/>
            <a:endParaRPr lang="fr-FR" dirty="0">
              <a:solidFill>
                <a:srgbClr val="002060"/>
              </a:solidFill>
              <a:latin typeface="+mn-lt"/>
            </a:endParaRPr>
          </a:p>
          <a:p>
            <a:pPr marL="285750" indent="-285750" algn="just">
              <a:buFont typeface="Symbol" panose="05050102010706020507" pitchFamily="18" charset="2"/>
              <a:buChar char="Þ"/>
            </a:pPr>
            <a:r>
              <a:rPr lang="fr-FR" u="sng" dirty="0">
                <a:solidFill>
                  <a:srgbClr val="002060"/>
                </a:solidFill>
                <a:latin typeface="+mn-lt"/>
              </a:rPr>
              <a:t>Le délai de prescription :</a:t>
            </a:r>
            <a:r>
              <a:rPr lang="fr-FR" dirty="0">
                <a:solidFill>
                  <a:srgbClr val="002060"/>
                </a:solidFill>
                <a:latin typeface="+mn-lt"/>
              </a:rPr>
              <a:t> délai de droit commun de </a:t>
            </a:r>
            <a:r>
              <a:rPr lang="fr-FR" b="1" dirty="0">
                <a:solidFill>
                  <a:srgbClr val="002060"/>
                </a:solidFill>
                <a:latin typeface="+mn-lt"/>
              </a:rPr>
              <a:t>5 ans à compter du jour de la découverte de l’erreur ou du dol (article 2224 Code civil). </a:t>
            </a:r>
          </a:p>
          <a:p>
            <a:pPr algn="just"/>
            <a:endParaRPr lang="fr-FR" b="1" dirty="0">
              <a:solidFill>
                <a:srgbClr val="002060"/>
              </a:solidFill>
              <a:latin typeface="+mn-lt"/>
            </a:endParaRPr>
          </a:p>
          <a:p>
            <a:pPr marL="285750" indent="-285750" algn="just">
              <a:buFont typeface="Symbol" panose="05050102010706020507" pitchFamily="18" charset="2"/>
              <a:buChar char="Þ"/>
            </a:pPr>
            <a:r>
              <a:rPr lang="fr-FR" u="sng" dirty="0">
                <a:solidFill>
                  <a:srgbClr val="002060"/>
                </a:solidFill>
                <a:latin typeface="+mn-lt"/>
              </a:rPr>
              <a:t>La sanction : </a:t>
            </a:r>
            <a:r>
              <a:rPr lang="fr-FR" b="1" dirty="0">
                <a:solidFill>
                  <a:srgbClr val="002060"/>
                </a:solidFill>
                <a:latin typeface="+mn-lt"/>
              </a:rPr>
              <a:t>la nullité de la vente ou dommages et/ou intérêts au choix de l’acheteur. </a:t>
            </a:r>
            <a:r>
              <a:rPr lang="fr-FR" dirty="0">
                <a:solidFill>
                  <a:srgbClr val="002060"/>
                </a:solidFill>
                <a:latin typeface="+mn-lt"/>
              </a:rPr>
              <a:t>Celle-ci est réputée n’avoir jamais existée</a:t>
            </a:r>
            <a:r>
              <a:rPr lang="fr-FR" b="1" dirty="0">
                <a:solidFill>
                  <a:srgbClr val="002060"/>
                </a:solidFill>
                <a:latin typeface="+mn-lt"/>
              </a:rPr>
              <a:t>: le vendeur doit reprendre le cheval (à ses frais) et restituer le prix de vente à l’acquéreur</a:t>
            </a:r>
            <a:r>
              <a:rPr lang="fr-FR" dirty="0">
                <a:solidFill>
                  <a:srgbClr val="002060"/>
                </a:solidFill>
                <a:latin typeface="+mn-lt"/>
              </a:rPr>
              <a:t>. En outre</a:t>
            </a:r>
            <a:r>
              <a:rPr lang="fr-FR" b="1" dirty="0">
                <a:solidFill>
                  <a:srgbClr val="002060"/>
                </a:solidFill>
                <a:latin typeface="+mn-lt"/>
              </a:rPr>
              <a:t>, le vendeur doit rembourser tous les frais dépensés par l’acquéreur pour l’entretien du cheval depuis le jour de la vente </a:t>
            </a:r>
            <a:r>
              <a:rPr lang="fr-FR" dirty="0">
                <a:solidFill>
                  <a:srgbClr val="002060"/>
                </a:solidFill>
                <a:latin typeface="+mn-lt"/>
              </a:rPr>
              <a:t>(pensions, frais de maréchalerie, vétérinaires) : toujours conserver les factures !</a:t>
            </a:r>
          </a:p>
        </p:txBody>
      </p:sp>
      <p:sp>
        <p:nvSpPr>
          <p:cNvPr id="4" name="Espace réservé de la date 3">
            <a:extLst>
              <a:ext uri="{FF2B5EF4-FFF2-40B4-BE49-F238E27FC236}">
                <a16:creationId xmlns:a16="http://schemas.microsoft.com/office/drawing/2014/main" id="{324D891C-DA20-6336-B88B-4476BFAE654B}"/>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128B701F-F743-1A5C-3946-15D1C3B955B8}"/>
              </a:ext>
            </a:extLst>
          </p:cNvPr>
          <p:cNvSpPr>
            <a:spLocks noGrp="1"/>
          </p:cNvSpPr>
          <p:nvPr>
            <p:ph type="sldNum" sz="quarter" idx="12"/>
          </p:nvPr>
        </p:nvSpPr>
        <p:spPr/>
        <p:txBody>
          <a:bodyPr/>
          <a:lstStyle/>
          <a:p>
            <a:fld id="{C8DC92A0-B3A2-4DD6-A452-E2E3F1279ADB}" type="slidenum">
              <a:rPr lang="fr-FR" smtClean="0"/>
              <a:t>18</a:t>
            </a:fld>
            <a:endParaRPr lang="fr-FR"/>
          </a:p>
        </p:txBody>
      </p:sp>
      <p:pic>
        <p:nvPicPr>
          <p:cNvPr id="6" name="Graphique 5" descr="Horloge avec un remplissage uni">
            <a:extLst>
              <a:ext uri="{FF2B5EF4-FFF2-40B4-BE49-F238E27FC236}">
                <a16:creationId xmlns:a16="http://schemas.microsoft.com/office/drawing/2014/main" id="{DA868282-3419-4923-5EA3-470DB01D22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238" y="1954334"/>
            <a:ext cx="914400" cy="914400"/>
          </a:xfrm>
          <a:prstGeom prst="rect">
            <a:avLst/>
          </a:prstGeom>
        </p:spPr>
      </p:pic>
    </p:spTree>
    <p:extLst>
      <p:ext uri="{BB962C8B-B14F-4D97-AF65-F5344CB8AC3E}">
        <p14:creationId xmlns:p14="http://schemas.microsoft.com/office/powerpoint/2010/main" val="1873299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7EBD2-7872-7B82-4ADF-2D9C45E46022}"/>
              </a:ext>
            </a:extLst>
          </p:cNvPr>
          <p:cNvSpPr>
            <a:spLocks noGrp="1"/>
          </p:cNvSpPr>
          <p:nvPr>
            <p:ph type="title"/>
          </p:nvPr>
        </p:nvSpPr>
        <p:spPr/>
        <p:txBody>
          <a:bodyPr/>
          <a:lstStyle/>
          <a:p>
            <a:endParaRPr lang="fr-FR" dirty="0"/>
          </a:p>
        </p:txBody>
      </p:sp>
      <p:sp>
        <p:nvSpPr>
          <p:cNvPr id="4" name="Espace réservé de la date 3">
            <a:extLst>
              <a:ext uri="{FF2B5EF4-FFF2-40B4-BE49-F238E27FC236}">
                <a16:creationId xmlns:a16="http://schemas.microsoft.com/office/drawing/2014/main" id="{E42746E0-ECEC-4E2D-334C-69144287F37C}"/>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9920F2D2-BCB8-B583-36C6-48F63643A10C}"/>
              </a:ext>
            </a:extLst>
          </p:cNvPr>
          <p:cNvSpPr>
            <a:spLocks noGrp="1"/>
          </p:cNvSpPr>
          <p:nvPr>
            <p:ph type="sldNum" sz="quarter" idx="12"/>
          </p:nvPr>
        </p:nvSpPr>
        <p:spPr/>
        <p:txBody>
          <a:bodyPr/>
          <a:lstStyle/>
          <a:p>
            <a:fld id="{C8DC92A0-B3A2-4DD6-A452-E2E3F1279ADB}" type="slidenum">
              <a:rPr lang="fr-FR" smtClean="0"/>
              <a:t>19</a:t>
            </a:fld>
            <a:endParaRPr lang="fr-FR"/>
          </a:p>
        </p:txBody>
      </p:sp>
      <p:sp>
        <p:nvSpPr>
          <p:cNvPr id="13" name="ZoneTexte 9">
            <a:extLst>
              <a:ext uri="{FF2B5EF4-FFF2-40B4-BE49-F238E27FC236}">
                <a16:creationId xmlns:a16="http://schemas.microsoft.com/office/drawing/2014/main" id="{81CF51D9-0AF6-5B3B-5714-B1C39BD884F3}"/>
              </a:ext>
            </a:extLst>
          </p:cNvPr>
          <p:cNvSpPr txBox="1">
            <a:spLocks noGrp="1"/>
          </p:cNvSpPr>
          <p:nvPr>
            <p:ph sz="half" idx="1"/>
          </p:nvPr>
        </p:nvSpPr>
        <p:spPr>
          <a:xfrm>
            <a:off x="933092" y="952650"/>
            <a:ext cx="10515600" cy="424732"/>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2400" b="1" dirty="0">
                <a:solidFill>
                  <a:srgbClr val="002060"/>
                </a:solidFill>
                <a:latin typeface="+mn-lt"/>
              </a:rPr>
              <a:t>B. La garantie des vices rédhibitoires</a:t>
            </a:r>
          </a:p>
        </p:txBody>
      </p:sp>
      <p:sp>
        <p:nvSpPr>
          <p:cNvPr id="14" name="Espace réservé du contenu 2">
            <a:extLst>
              <a:ext uri="{FF2B5EF4-FFF2-40B4-BE49-F238E27FC236}">
                <a16:creationId xmlns:a16="http://schemas.microsoft.com/office/drawing/2014/main" id="{10073A6B-B7FF-916D-E8DF-6F0B4E9C0A34}"/>
              </a:ext>
            </a:extLst>
          </p:cNvPr>
          <p:cNvSpPr txBox="1">
            <a:spLocks/>
          </p:cNvSpPr>
          <p:nvPr/>
        </p:nvSpPr>
        <p:spPr>
          <a:xfrm>
            <a:off x="3401299" y="1876388"/>
            <a:ext cx="6769627" cy="3122867"/>
          </a:xfrm>
          <a:prstGeom prst="rect">
            <a:avLst/>
          </a:prstGeom>
        </p:spPr>
        <p:txBody>
          <a:bodyPr lIns="0" rIns="0"/>
          <a:lstStyle>
            <a:lvl1pPr marL="0" indent="0" algn="l" defTabSz="914400" rtl="0" eaLnBrk="1" latinLnBrk="0" hangingPunct="1">
              <a:lnSpc>
                <a:spcPct val="90000"/>
              </a:lnSpc>
              <a:spcBef>
                <a:spcPts val="1000"/>
              </a:spcBef>
              <a:buClr>
                <a:srgbClr val="003366"/>
              </a:buClr>
              <a:buFontTx/>
              <a:buNone/>
              <a:defRPr sz="1800" b="0" kern="1200">
                <a:solidFill>
                  <a:schemeClr val="tx1"/>
                </a:solidFill>
                <a:latin typeface="+mj-lt"/>
                <a:ea typeface="+mn-ea"/>
                <a:cs typeface="Arial" panose="020B0604020202020204" pitchFamily="34" charset="0"/>
              </a:defRPr>
            </a:lvl1pPr>
            <a:lvl2pPr marL="4572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fr-FR" dirty="0">
              <a:solidFill>
                <a:srgbClr val="002060"/>
              </a:solidFill>
              <a:highlight>
                <a:srgbClr val="FFFFFF"/>
              </a:highlight>
              <a:latin typeface="+mn-lt"/>
            </a:endParaRPr>
          </a:p>
          <a:p>
            <a:pPr marL="285750" indent="-285750" algn="just">
              <a:buFont typeface="Wingdings" panose="05000000000000000000" pitchFamily="2" charset="2"/>
              <a:buChar char="è"/>
            </a:pPr>
            <a:r>
              <a:rPr lang="fr-FR" b="1" u="sng" dirty="0">
                <a:solidFill>
                  <a:srgbClr val="002060"/>
                </a:solidFill>
                <a:highlight>
                  <a:srgbClr val="FFFFFF"/>
                </a:highlight>
                <a:latin typeface="+mn-lt"/>
              </a:rPr>
              <a:t>Principe</a:t>
            </a:r>
            <a:r>
              <a:rPr lang="fr-FR" b="1" dirty="0">
                <a:solidFill>
                  <a:srgbClr val="002060"/>
                </a:solidFill>
                <a:highlight>
                  <a:srgbClr val="FFFFFF"/>
                </a:highlight>
                <a:latin typeface="+mn-lt"/>
              </a:rPr>
              <a:t> : la vente d’un cheval est soumise à la garantie des vices rédhibitoires de l’article L.213-2 </a:t>
            </a:r>
            <a:r>
              <a:rPr lang="fr-FR" dirty="0">
                <a:solidFill>
                  <a:srgbClr val="002060"/>
                </a:solidFill>
                <a:highlight>
                  <a:srgbClr val="FFFFFF"/>
                </a:highlight>
                <a:latin typeface="+mn-lt"/>
              </a:rPr>
              <a:t>du Code rural et de la pêche maritime (CRPM) :</a:t>
            </a:r>
          </a:p>
          <a:p>
            <a:pPr algn="just"/>
            <a:endParaRPr lang="fr-FR" dirty="0">
              <a:solidFill>
                <a:srgbClr val="002060"/>
              </a:solidFill>
              <a:highlight>
                <a:srgbClr val="FFFFFF"/>
              </a:highlight>
              <a:latin typeface="+mn-lt"/>
            </a:endParaRPr>
          </a:p>
          <a:p>
            <a:pPr algn="just"/>
            <a:r>
              <a:rPr lang="fr-FR" dirty="0">
                <a:solidFill>
                  <a:srgbClr val="002060"/>
                </a:solidFill>
                <a:highlight>
                  <a:srgbClr val="FFFFFF"/>
                </a:highlight>
                <a:latin typeface="+mn-lt"/>
              </a:rPr>
              <a:t> « </a:t>
            </a:r>
            <a:r>
              <a:rPr lang="fr-FR" b="1" i="1" dirty="0">
                <a:solidFill>
                  <a:srgbClr val="002060"/>
                </a:solidFill>
                <a:highlight>
                  <a:srgbClr val="FFFFFF"/>
                </a:highlight>
                <a:latin typeface="+mn-lt"/>
              </a:rPr>
              <a:t>Sont réputés vices rédhibitoires et donnent ouverture aux actions résultant des articles 1641 à 1649 du code civil</a:t>
            </a:r>
            <a:r>
              <a:rPr lang="fr-FR" i="1" dirty="0">
                <a:solidFill>
                  <a:srgbClr val="002060"/>
                </a:solidFill>
                <a:highlight>
                  <a:srgbClr val="FFFFFF"/>
                </a:highlight>
                <a:latin typeface="+mn-lt"/>
              </a:rPr>
              <a:t>, sans distinction des localités où les ventes et échanges ont lieu, les maladies ou défauts définis dans les conditions prévues à l'article L. 213-4. </a:t>
            </a:r>
            <a:r>
              <a:rPr lang="fr-FR" dirty="0">
                <a:solidFill>
                  <a:srgbClr val="002060"/>
                </a:solidFill>
                <a:highlight>
                  <a:srgbClr val="FFFFFF"/>
                </a:highlight>
                <a:latin typeface="+mn-lt"/>
              </a:rPr>
              <a:t>»</a:t>
            </a:r>
          </a:p>
          <a:p>
            <a:pPr algn="just"/>
            <a:endParaRPr lang="fr-FR" dirty="0">
              <a:solidFill>
                <a:srgbClr val="002060"/>
              </a:solidFill>
              <a:latin typeface="+mn-lt"/>
            </a:endParaRPr>
          </a:p>
          <a:p>
            <a:pPr algn="just"/>
            <a:endParaRPr lang="fr-FR" dirty="0">
              <a:solidFill>
                <a:srgbClr val="002060"/>
              </a:solidFill>
              <a:latin typeface="+mn-lt"/>
            </a:endParaRPr>
          </a:p>
          <a:p>
            <a:pPr algn="just"/>
            <a:endParaRPr lang="fr-FR" dirty="0"/>
          </a:p>
          <a:p>
            <a:pPr algn="just"/>
            <a:endParaRPr lang="fr-FR" dirty="0"/>
          </a:p>
        </p:txBody>
      </p:sp>
      <p:pic>
        <p:nvPicPr>
          <p:cNvPr id="1026" name="Picture 2" descr="Le Code rural et de la pêche maritime | L'Ordre national des vétérinaires">
            <a:extLst>
              <a:ext uri="{FF2B5EF4-FFF2-40B4-BE49-F238E27FC236}">
                <a16:creationId xmlns:a16="http://schemas.microsoft.com/office/drawing/2014/main" id="{8120030A-B038-589B-2543-D6DA0769B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2410" y="1876388"/>
            <a:ext cx="1798428" cy="94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076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3D3F4-546F-B1E8-79AD-8F086D703D2E}"/>
              </a:ext>
            </a:extLst>
          </p:cNvPr>
          <p:cNvSpPr>
            <a:spLocks noGrp="1"/>
          </p:cNvSpPr>
          <p:nvPr>
            <p:ph type="title"/>
          </p:nvPr>
        </p:nvSpPr>
        <p:spPr/>
        <p:txBody>
          <a:bodyPr/>
          <a:lstStyle/>
          <a:p>
            <a:r>
              <a:rPr lang="fr-FR" dirty="0"/>
              <a:t>Introduction</a:t>
            </a:r>
            <a:br>
              <a:rPr lang="fr-FR" dirty="0"/>
            </a:br>
            <a:endParaRPr lang="fr-FR" dirty="0"/>
          </a:p>
        </p:txBody>
      </p:sp>
    </p:spTree>
    <p:extLst>
      <p:ext uri="{BB962C8B-B14F-4D97-AF65-F5344CB8AC3E}">
        <p14:creationId xmlns:p14="http://schemas.microsoft.com/office/powerpoint/2010/main" val="4275435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CCF28-B5C8-836E-0F45-3D56BA30C818}"/>
              </a:ext>
            </a:extLst>
          </p:cNvPr>
          <p:cNvSpPr>
            <a:spLocks noGrp="1"/>
          </p:cNvSpPr>
          <p:nvPr>
            <p:ph type="title"/>
          </p:nvPr>
        </p:nvSpPr>
        <p:spPr/>
        <p:txBody>
          <a:bodyPr/>
          <a:lstStyle/>
          <a:p>
            <a:endParaRPr lang="fr-FR" dirty="0"/>
          </a:p>
        </p:txBody>
      </p:sp>
      <p:sp>
        <p:nvSpPr>
          <p:cNvPr id="4" name="Espace réservé de la date 3">
            <a:extLst>
              <a:ext uri="{FF2B5EF4-FFF2-40B4-BE49-F238E27FC236}">
                <a16:creationId xmlns:a16="http://schemas.microsoft.com/office/drawing/2014/main" id="{892AD618-9FDF-25AA-DCA5-CED54C835724}"/>
              </a:ext>
            </a:extLst>
          </p:cNvPr>
          <p:cNvSpPr>
            <a:spLocks noGrp="1"/>
          </p:cNvSpPr>
          <p:nvPr>
            <p:ph type="dt" sz="half" idx="10"/>
          </p:nvPr>
        </p:nvSpPr>
        <p:spPr/>
        <p:txBody>
          <a:bodyPr/>
          <a:lstStyle/>
          <a:p>
            <a:fld id="{52A76A2B-01B0-4AC6-B589-A3F45D72731D}" type="datetime1">
              <a:rPr lang="fr-FR" smtClean="0"/>
              <a:t>29/04/2024</a:t>
            </a:fld>
            <a:endParaRPr lang="fr-FR" dirty="0"/>
          </a:p>
        </p:txBody>
      </p:sp>
      <p:sp>
        <p:nvSpPr>
          <p:cNvPr id="5" name="Espace réservé du numéro de diapositive 4">
            <a:extLst>
              <a:ext uri="{FF2B5EF4-FFF2-40B4-BE49-F238E27FC236}">
                <a16:creationId xmlns:a16="http://schemas.microsoft.com/office/drawing/2014/main" id="{4A3479F2-11BF-C9C5-99D3-B8BD5BB626C3}"/>
              </a:ext>
            </a:extLst>
          </p:cNvPr>
          <p:cNvSpPr>
            <a:spLocks noGrp="1"/>
          </p:cNvSpPr>
          <p:nvPr>
            <p:ph type="sldNum" sz="quarter" idx="12"/>
          </p:nvPr>
        </p:nvSpPr>
        <p:spPr/>
        <p:txBody>
          <a:bodyPr/>
          <a:lstStyle/>
          <a:p>
            <a:fld id="{C8DC92A0-B3A2-4DD6-A452-E2E3F1279ADB}" type="slidenum">
              <a:rPr lang="fr-FR" smtClean="0"/>
              <a:t>20</a:t>
            </a:fld>
            <a:endParaRPr lang="fr-FR"/>
          </a:p>
        </p:txBody>
      </p:sp>
      <p:sp>
        <p:nvSpPr>
          <p:cNvPr id="12" name="ZoneTexte 11">
            <a:extLst>
              <a:ext uri="{FF2B5EF4-FFF2-40B4-BE49-F238E27FC236}">
                <a16:creationId xmlns:a16="http://schemas.microsoft.com/office/drawing/2014/main" id="{1B2CA23D-2A00-2A12-7C54-866B2A54388D}"/>
              </a:ext>
            </a:extLst>
          </p:cNvPr>
          <p:cNvSpPr txBox="1"/>
          <p:nvPr/>
        </p:nvSpPr>
        <p:spPr>
          <a:xfrm>
            <a:off x="3162808" y="1989225"/>
            <a:ext cx="5866384" cy="3170099"/>
          </a:xfrm>
          <a:prstGeom prst="rect">
            <a:avLst/>
          </a:prstGeom>
          <a:noFill/>
        </p:spPr>
        <p:txBody>
          <a:bodyPr wrap="square" rtlCol="0">
            <a:spAutoFit/>
          </a:bodyPr>
          <a:lstStyle/>
          <a:p>
            <a:r>
              <a:rPr lang="fr-FR" b="1" dirty="0">
                <a:solidFill>
                  <a:srgbClr val="002060"/>
                </a:solidFill>
                <a:latin typeface="+mn-lt"/>
              </a:rPr>
              <a:t>L’article R.213-1- 1°</a:t>
            </a:r>
            <a:r>
              <a:rPr lang="fr-FR" dirty="0">
                <a:solidFill>
                  <a:srgbClr val="002060"/>
                </a:solidFill>
                <a:highlight>
                  <a:srgbClr val="FFFFFF"/>
                </a:highlight>
                <a:latin typeface="+mn-lt"/>
              </a:rPr>
              <a:t> du Code rural et de la pêche maritime </a:t>
            </a:r>
            <a:r>
              <a:rPr lang="fr-FR" b="1" dirty="0">
                <a:solidFill>
                  <a:srgbClr val="002060"/>
                </a:solidFill>
                <a:latin typeface="+mn-lt"/>
              </a:rPr>
              <a:t>dresse la liste des vices rédhibitoires pour le cheval</a:t>
            </a:r>
            <a:r>
              <a:rPr lang="fr-FR" dirty="0">
                <a:solidFill>
                  <a:srgbClr val="002060"/>
                </a:solidFill>
                <a:latin typeface="+mn-lt"/>
              </a:rPr>
              <a:t>:</a:t>
            </a:r>
          </a:p>
          <a:p>
            <a:endParaRPr lang="fr-FR" dirty="0">
              <a:solidFill>
                <a:srgbClr val="002060"/>
              </a:solidFill>
              <a:latin typeface="+mn-lt"/>
            </a:endParaRPr>
          </a:p>
          <a:p>
            <a:pPr marL="285750" indent="-285750">
              <a:buFontTx/>
              <a:buChar char="-"/>
            </a:pPr>
            <a:r>
              <a:rPr lang="fr-FR" dirty="0">
                <a:solidFill>
                  <a:srgbClr val="002060"/>
                </a:solidFill>
                <a:latin typeface="+mn-lt"/>
              </a:rPr>
              <a:t>L'immobilité.</a:t>
            </a:r>
          </a:p>
          <a:p>
            <a:pPr marL="285750" indent="-285750">
              <a:buFontTx/>
              <a:buChar char="-"/>
            </a:pPr>
            <a:r>
              <a:rPr lang="fr-FR" dirty="0">
                <a:solidFill>
                  <a:srgbClr val="002060"/>
                </a:solidFill>
                <a:latin typeface="+mn-lt"/>
              </a:rPr>
              <a:t>L'emphysème pulmonaire.</a:t>
            </a:r>
          </a:p>
          <a:p>
            <a:pPr marL="285750" indent="-285750">
              <a:buFontTx/>
              <a:buChar char="-"/>
            </a:pPr>
            <a:r>
              <a:rPr lang="fr-FR" dirty="0">
                <a:solidFill>
                  <a:srgbClr val="002060"/>
                </a:solidFill>
                <a:latin typeface="+mn-lt"/>
              </a:rPr>
              <a:t>Le cornage chronique.</a:t>
            </a:r>
          </a:p>
          <a:p>
            <a:pPr marL="285750" indent="-285750">
              <a:buFontTx/>
              <a:buChar char="-"/>
            </a:pPr>
            <a:r>
              <a:rPr lang="fr-FR" dirty="0">
                <a:solidFill>
                  <a:srgbClr val="002060"/>
                </a:solidFill>
                <a:latin typeface="+mn-lt"/>
              </a:rPr>
              <a:t>Le tic proprement dit avec ou sans usure des dents.</a:t>
            </a:r>
          </a:p>
          <a:p>
            <a:pPr marL="285750" indent="-285750">
              <a:buFontTx/>
              <a:buChar char="-"/>
            </a:pPr>
            <a:r>
              <a:rPr lang="fr-FR" dirty="0">
                <a:solidFill>
                  <a:srgbClr val="002060"/>
                </a:solidFill>
                <a:latin typeface="+mn-lt"/>
              </a:rPr>
              <a:t>Les boiteries anciennes intermittentes.</a:t>
            </a:r>
          </a:p>
          <a:p>
            <a:pPr marL="285750" indent="-285750">
              <a:buFontTx/>
              <a:buChar char="-"/>
            </a:pPr>
            <a:r>
              <a:rPr lang="fr-FR" dirty="0">
                <a:solidFill>
                  <a:srgbClr val="002060"/>
                </a:solidFill>
                <a:latin typeface="+mn-lt"/>
              </a:rPr>
              <a:t>L'uvéite isolée.</a:t>
            </a:r>
          </a:p>
          <a:p>
            <a:pPr marL="285750" indent="-285750">
              <a:buFontTx/>
              <a:buChar char="-"/>
            </a:pPr>
            <a:r>
              <a:rPr lang="fr-FR" dirty="0">
                <a:solidFill>
                  <a:srgbClr val="002060"/>
                </a:solidFill>
                <a:latin typeface="+mn-lt"/>
              </a:rPr>
              <a:t>L'anémie infectieuse des équidés.</a:t>
            </a:r>
          </a:p>
          <a:p>
            <a:endParaRPr lang="fr-FR" sz="2000" dirty="0"/>
          </a:p>
        </p:txBody>
      </p:sp>
      <p:pic>
        <p:nvPicPr>
          <p:cNvPr id="16" name="Graphique 15" descr="Cheval avec un remplissage uni">
            <a:extLst>
              <a:ext uri="{FF2B5EF4-FFF2-40B4-BE49-F238E27FC236}">
                <a16:creationId xmlns:a16="http://schemas.microsoft.com/office/drawing/2014/main" id="{112B437C-A35F-1FBC-4F38-7C022E085C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8200" y="926680"/>
            <a:ext cx="1747508" cy="1747508"/>
          </a:xfrm>
          <a:prstGeom prst="rect">
            <a:avLst/>
          </a:prstGeom>
        </p:spPr>
      </p:pic>
    </p:spTree>
    <p:extLst>
      <p:ext uri="{BB962C8B-B14F-4D97-AF65-F5344CB8AC3E}">
        <p14:creationId xmlns:p14="http://schemas.microsoft.com/office/powerpoint/2010/main" val="3691928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21DD64-9A2D-43EE-1C4C-2A25161278B7}"/>
              </a:ext>
            </a:extLst>
          </p:cNvPr>
          <p:cNvSpPr>
            <a:spLocks noGrp="1"/>
          </p:cNvSpPr>
          <p:nvPr>
            <p:ph type="title"/>
          </p:nvPr>
        </p:nvSpPr>
        <p:spPr/>
        <p:txBody>
          <a:bodyPr/>
          <a:lstStyle/>
          <a:p>
            <a:endParaRPr lang="fr-FR"/>
          </a:p>
        </p:txBody>
      </p:sp>
      <p:sp>
        <p:nvSpPr>
          <p:cNvPr id="4" name="Espace réservé de la date 3">
            <a:extLst>
              <a:ext uri="{FF2B5EF4-FFF2-40B4-BE49-F238E27FC236}">
                <a16:creationId xmlns:a16="http://schemas.microsoft.com/office/drawing/2014/main" id="{7EA0FF60-325D-CD21-228A-A0D117064716}"/>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1D49571D-DAA4-1C6B-AB49-C0ED683E4C3D}"/>
              </a:ext>
            </a:extLst>
          </p:cNvPr>
          <p:cNvSpPr>
            <a:spLocks noGrp="1"/>
          </p:cNvSpPr>
          <p:nvPr>
            <p:ph type="sldNum" sz="quarter" idx="12"/>
          </p:nvPr>
        </p:nvSpPr>
        <p:spPr/>
        <p:txBody>
          <a:bodyPr/>
          <a:lstStyle/>
          <a:p>
            <a:fld id="{C8DC92A0-B3A2-4DD6-A452-E2E3F1279ADB}" type="slidenum">
              <a:rPr lang="fr-FR" smtClean="0"/>
              <a:t>21</a:t>
            </a:fld>
            <a:endParaRPr lang="fr-FR"/>
          </a:p>
        </p:txBody>
      </p:sp>
      <p:sp>
        <p:nvSpPr>
          <p:cNvPr id="9" name="ZoneTexte 8">
            <a:extLst>
              <a:ext uri="{FF2B5EF4-FFF2-40B4-BE49-F238E27FC236}">
                <a16:creationId xmlns:a16="http://schemas.microsoft.com/office/drawing/2014/main" id="{FA66C02D-E263-7790-D650-F1FEAA8D952A}"/>
              </a:ext>
            </a:extLst>
          </p:cNvPr>
          <p:cNvSpPr txBox="1"/>
          <p:nvPr/>
        </p:nvSpPr>
        <p:spPr>
          <a:xfrm>
            <a:off x="3287971" y="2691096"/>
            <a:ext cx="5987846" cy="3385542"/>
          </a:xfrm>
          <a:prstGeom prst="rect">
            <a:avLst/>
          </a:prstGeom>
          <a:noFill/>
        </p:spPr>
        <p:txBody>
          <a:bodyPr wrap="square">
            <a:spAutoFit/>
          </a:bodyPr>
          <a:lstStyle/>
          <a:p>
            <a:r>
              <a:rPr lang="fr-FR" sz="1800" dirty="0">
                <a:solidFill>
                  <a:srgbClr val="002060"/>
                </a:solidFill>
                <a:latin typeface="+mn-lt"/>
              </a:rPr>
              <a:t>Avantage de cette action : </a:t>
            </a:r>
            <a:r>
              <a:rPr lang="fr-FR" sz="1800" b="1" dirty="0">
                <a:solidFill>
                  <a:srgbClr val="002060"/>
                </a:solidFill>
                <a:latin typeface="+mn-lt"/>
              </a:rPr>
              <a:t>la seule preuve du vice suffit à obtenir la résolution de la vente ! </a:t>
            </a:r>
            <a:r>
              <a:rPr lang="fr-FR" sz="1800" dirty="0">
                <a:solidFill>
                  <a:srgbClr val="002060"/>
                </a:solidFill>
                <a:latin typeface="+mn-lt"/>
              </a:rPr>
              <a:t>Il n’est pas nécessaire de prouver :</a:t>
            </a:r>
          </a:p>
          <a:p>
            <a:endParaRPr lang="fr-FR" sz="1600" dirty="0">
              <a:solidFill>
                <a:srgbClr val="002060"/>
              </a:solidFill>
              <a:latin typeface="+mn-lt"/>
            </a:endParaRPr>
          </a:p>
          <a:p>
            <a:pPr marL="285750" indent="-285750">
              <a:buFontTx/>
              <a:buChar char="-"/>
            </a:pPr>
            <a:r>
              <a:rPr lang="fr-FR" sz="1800" dirty="0">
                <a:solidFill>
                  <a:srgbClr val="002060"/>
                </a:solidFill>
                <a:latin typeface="+mn-lt"/>
              </a:rPr>
              <a:t>L’antériorité de cette affection;</a:t>
            </a:r>
          </a:p>
          <a:p>
            <a:pPr marL="285750" indent="-285750">
              <a:buFontTx/>
              <a:buChar char="-"/>
            </a:pPr>
            <a:r>
              <a:rPr lang="fr-FR" sz="1800" b="0" i="0" dirty="0">
                <a:solidFill>
                  <a:srgbClr val="002060"/>
                </a:solidFill>
                <a:effectLst/>
                <a:latin typeface="+mn-lt"/>
              </a:rPr>
              <a:t>L’inaptitude du cheval à l’usage convenu.</a:t>
            </a:r>
          </a:p>
          <a:p>
            <a:pPr marL="285750" indent="-285750">
              <a:buFontTx/>
              <a:buChar char="-"/>
            </a:pPr>
            <a:r>
              <a:rPr lang="fr-FR" dirty="0">
                <a:solidFill>
                  <a:srgbClr val="002060"/>
                </a:solidFill>
              </a:rPr>
              <a:t>L’intention ou la connaissance du vendeur </a:t>
            </a:r>
            <a:endParaRPr lang="fr-FR" sz="1800" b="0" i="0" dirty="0">
              <a:solidFill>
                <a:srgbClr val="002060"/>
              </a:solidFill>
              <a:effectLst/>
              <a:latin typeface="+mn-lt"/>
            </a:endParaRPr>
          </a:p>
          <a:p>
            <a:endParaRPr lang="fr-FR" dirty="0">
              <a:solidFill>
                <a:srgbClr val="002060"/>
              </a:solidFill>
            </a:endParaRPr>
          </a:p>
          <a:p>
            <a:r>
              <a:rPr lang="fr-FR" dirty="0">
                <a:solidFill>
                  <a:srgbClr val="002060"/>
                </a:solidFill>
              </a:rPr>
              <a:t>La jurisprudence sur ce point semble infléchir sa position notamment sur la notion d’antériorité.(CA Aix-En-Provence 21/032013 et CA PAU 26/11/2015)</a:t>
            </a:r>
          </a:p>
          <a:p>
            <a:pPr marL="285750" indent="-285750">
              <a:buFontTx/>
              <a:buChar char="-"/>
            </a:pPr>
            <a:endParaRPr lang="fr-FR" b="1" i="0" dirty="0">
              <a:solidFill>
                <a:srgbClr val="002060"/>
              </a:solidFill>
              <a:effectLst/>
              <a:latin typeface="Marianne"/>
            </a:endParaRPr>
          </a:p>
        </p:txBody>
      </p:sp>
      <p:pic>
        <p:nvPicPr>
          <p:cNvPr id="6" name="Picture 2" descr="Vecteur ampoule avec des rayons brillent. style de bande dessinée. style plat. style dessiné à la main. style de griffonnage. symbole de créativité, d'innovation, d'inspiration, d'invention et d'idée. illustration vectorielle">
            <a:extLst>
              <a:ext uri="{FF2B5EF4-FFF2-40B4-BE49-F238E27FC236}">
                <a16:creationId xmlns:a16="http://schemas.microsoft.com/office/drawing/2014/main" id="{DB758102-2583-96AB-3473-4A4F470FE5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8510" y="2913587"/>
            <a:ext cx="1081274" cy="1081274"/>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A10962E1-39D1-D7D7-E4FE-627B653AB245}"/>
              </a:ext>
            </a:extLst>
          </p:cNvPr>
          <p:cNvSpPr txBox="1"/>
          <p:nvPr/>
        </p:nvSpPr>
        <p:spPr>
          <a:xfrm>
            <a:off x="1403019" y="1315879"/>
            <a:ext cx="9757751" cy="646331"/>
          </a:xfrm>
          <a:prstGeom prst="rect">
            <a:avLst/>
          </a:prstGeom>
          <a:noFill/>
        </p:spPr>
        <p:txBody>
          <a:bodyPr wrap="square">
            <a:spAutoFit/>
          </a:bodyPr>
          <a:lstStyle/>
          <a:p>
            <a:pPr algn="just"/>
            <a:r>
              <a:rPr lang="fr-FR" dirty="0">
                <a:solidFill>
                  <a:srgbClr val="002060"/>
                </a:solidFill>
              </a:rPr>
              <a:t>L’action en garantie des vices rédhibitoires suit le même régime, </a:t>
            </a:r>
            <a:r>
              <a:rPr lang="fr-FR" b="1" u="sng" dirty="0">
                <a:solidFill>
                  <a:srgbClr val="002060"/>
                </a:solidFill>
              </a:rPr>
              <a:t>peu importe la qualité des parties (professionnelles ou profanes).</a:t>
            </a:r>
          </a:p>
        </p:txBody>
      </p:sp>
    </p:spTree>
    <p:extLst>
      <p:ext uri="{BB962C8B-B14F-4D97-AF65-F5344CB8AC3E}">
        <p14:creationId xmlns:p14="http://schemas.microsoft.com/office/powerpoint/2010/main" val="808093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CCF28-B5C8-836E-0F45-3D56BA30C818}"/>
              </a:ext>
            </a:extLst>
          </p:cNvPr>
          <p:cNvSpPr>
            <a:spLocks noGrp="1"/>
          </p:cNvSpPr>
          <p:nvPr>
            <p:ph type="title"/>
          </p:nvPr>
        </p:nvSpPr>
        <p:spPr/>
        <p:txBody>
          <a:bodyPr/>
          <a:lstStyle/>
          <a:p>
            <a:endParaRPr lang="fr-FR"/>
          </a:p>
        </p:txBody>
      </p:sp>
      <p:sp>
        <p:nvSpPr>
          <p:cNvPr id="4" name="Espace réservé de la date 3">
            <a:extLst>
              <a:ext uri="{FF2B5EF4-FFF2-40B4-BE49-F238E27FC236}">
                <a16:creationId xmlns:a16="http://schemas.microsoft.com/office/drawing/2014/main" id="{892AD618-9FDF-25AA-DCA5-CED54C835724}"/>
              </a:ext>
            </a:extLst>
          </p:cNvPr>
          <p:cNvSpPr>
            <a:spLocks noGrp="1"/>
          </p:cNvSpPr>
          <p:nvPr>
            <p:ph type="dt" sz="half" idx="10"/>
          </p:nvPr>
        </p:nvSpPr>
        <p:spPr/>
        <p:txBody>
          <a:bodyPr/>
          <a:lstStyle/>
          <a:p>
            <a:fld id="{52A76A2B-01B0-4AC6-B589-A3F45D72731D}" type="datetime1">
              <a:rPr lang="fr-FR" smtClean="0"/>
              <a:t>29/04/2024</a:t>
            </a:fld>
            <a:endParaRPr lang="fr-FR" dirty="0"/>
          </a:p>
        </p:txBody>
      </p:sp>
      <p:sp>
        <p:nvSpPr>
          <p:cNvPr id="5" name="Espace réservé du numéro de diapositive 4">
            <a:extLst>
              <a:ext uri="{FF2B5EF4-FFF2-40B4-BE49-F238E27FC236}">
                <a16:creationId xmlns:a16="http://schemas.microsoft.com/office/drawing/2014/main" id="{4A3479F2-11BF-C9C5-99D3-B8BD5BB626C3}"/>
              </a:ext>
            </a:extLst>
          </p:cNvPr>
          <p:cNvSpPr>
            <a:spLocks noGrp="1"/>
          </p:cNvSpPr>
          <p:nvPr>
            <p:ph type="sldNum" sz="quarter" idx="12"/>
          </p:nvPr>
        </p:nvSpPr>
        <p:spPr/>
        <p:txBody>
          <a:bodyPr/>
          <a:lstStyle/>
          <a:p>
            <a:fld id="{C8DC92A0-B3A2-4DD6-A452-E2E3F1279ADB}" type="slidenum">
              <a:rPr lang="fr-FR" smtClean="0"/>
              <a:t>22</a:t>
            </a:fld>
            <a:endParaRPr lang="fr-FR"/>
          </a:p>
        </p:txBody>
      </p:sp>
      <p:sp>
        <p:nvSpPr>
          <p:cNvPr id="7" name="ZoneTexte 6">
            <a:extLst>
              <a:ext uri="{FF2B5EF4-FFF2-40B4-BE49-F238E27FC236}">
                <a16:creationId xmlns:a16="http://schemas.microsoft.com/office/drawing/2014/main" id="{CBB5FBBA-4BAE-CE0A-B08E-990BDB54549D}"/>
              </a:ext>
            </a:extLst>
          </p:cNvPr>
          <p:cNvSpPr txBox="1"/>
          <p:nvPr/>
        </p:nvSpPr>
        <p:spPr>
          <a:xfrm>
            <a:off x="2510285" y="1091085"/>
            <a:ext cx="7193551" cy="4801314"/>
          </a:xfrm>
          <a:prstGeom prst="rect">
            <a:avLst/>
          </a:prstGeom>
          <a:noFill/>
        </p:spPr>
        <p:txBody>
          <a:bodyPr wrap="square" rtlCol="0">
            <a:spAutoFit/>
          </a:bodyPr>
          <a:lstStyle/>
          <a:p>
            <a:pPr algn="just"/>
            <a:r>
              <a:rPr lang="fr-FR" dirty="0">
                <a:solidFill>
                  <a:srgbClr val="002060"/>
                </a:solidFill>
              </a:rPr>
              <a:t>Inconvénient de cette action : </a:t>
            </a:r>
            <a:r>
              <a:rPr lang="fr-FR" b="1" u="sng" dirty="0">
                <a:solidFill>
                  <a:srgbClr val="FF0000"/>
                </a:solidFill>
              </a:rPr>
              <a:t>il faut réagir très vite ! </a:t>
            </a:r>
          </a:p>
          <a:p>
            <a:pPr algn="just"/>
            <a:endParaRPr lang="fr-FR" dirty="0">
              <a:solidFill>
                <a:srgbClr val="002060"/>
              </a:solidFill>
            </a:endParaRPr>
          </a:p>
          <a:p>
            <a:pPr algn="just"/>
            <a:r>
              <a:rPr lang="fr-FR" dirty="0">
                <a:solidFill>
                  <a:srgbClr val="002060"/>
                </a:solidFill>
              </a:rPr>
              <a:t>L’acquéreur doit agir en justice dans un délai de </a:t>
            </a:r>
            <a:r>
              <a:rPr lang="fr-FR" b="1" u="sng" dirty="0">
                <a:solidFill>
                  <a:srgbClr val="002060"/>
                </a:solidFill>
              </a:rPr>
              <a:t>10 jours à compter de la livraison du cheval !</a:t>
            </a:r>
            <a:r>
              <a:rPr lang="fr-FR" dirty="0">
                <a:solidFill>
                  <a:srgbClr val="002060"/>
                </a:solidFill>
              </a:rPr>
              <a:t> Pour l’uvéite isolée et l’anémie infectieuse, l’acquéreur dispose d’un délai de 30 jours car elles sont moins évidentes à déceler. </a:t>
            </a:r>
          </a:p>
          <a:p>
            <a:pPr algn="just"/>
            <a:endParaRPr lang="fr-FR" dirty="0">
              <a:solidFill>
                <a:srgbClr val="002060"/>
              </a:solidFill>
            </a:endParaRPr>
          </a:p>
          <a:p>
            <a:pPr algn="just"/>
            <a:r>
              <a:rPr lang="fr-FR" dirty="0">
                <a:solidFill>
                  <a:srgbClr val="002060"/>
                </a:solidFill>
              </a:rPr>
              <a:t>Dans ce délai de 10/30 jours, nécessité : </a:t>
            </a:r>
          </a:p>
          <a:p>
            <a:pPr algn="just"/>
            <a:endParaRPr lang="fr-FR" dirty="0">
              <a:solidFill>
                <a:srgbClr val="002060"/>
              </a:solidFill>
            </a:endParaRPr>
          </a:p>
          <a:p>
            <a:pPr marL="285750" indent="-285750" algn="just">
              <a:buFont typeface="Arial" panose="020B0604020202020204" pitchFamily="34" charset="0"/>
              <a:buChar char="•"/>
            </a:pPr>
            <a:r>
              <a:rPr lang="fr-FR" dirty="0">
                <a:solidFill>
                  <a:srgbClr val="002060"/>
                </a:solidFill>
              </a:rPr>
              <a:t>D’introduire la </a:t>
            </a:r>
            <a:r>
              <a:rPr lang="fr-FR" b="1" u="sng" dirty="0">
                <a:solidFill>
                  <a:srgbClr val="002060"/>
                </a:solidFill>
              </a:rPr>
              <a:t>requête en nomination d’expert </a:t>
            </a:r>
            <a:r>
              <a:rPr lang="fr-FR" dirty="0">
                <a:solidFill>
                  <a:srgbClr val="002060"/>
                </a:solidFill>
              </a:rPr>
              <a:t>devant le Tribunal du lieu où se trouve le cheval ; </a:t>
            </a:r>
          </a:p>
          <a:p>
            <a:pPr algn="just"/>
            <a:endParaRPr lang="fr-FR" dirty="0">
              <a:solidFill>
                <a:srgbClr val="002060"/>
              </a:solidFill>
            </a:endParaRPr>
          </a:p>
          <a:p>
            <a:pPr marL="285750" indent="-285750" algn="just">
              <a:buFont typeface="Arial" panose="020B0604020202020204" pitchFamily="34" charset="0"/>
              <a:buChar char="•"/>
            </a:pPr>
            <a:r>
              <a:rPr lang="fr-FR" dirty="0">
                <a:solidFill>
                  <a:srgbClr val="002060"/>
                </a:solidFill>
              </a:rPr>
              <a:t>D’assigner le vendeur en garantie.</a:t>
            </a:r>
          </a:p>
          <a:p>
            <a:pPr algn="just"/>
            <a:endParaRPr lang="fr-FR" b="1" dirty="0">
              <a:solidFill>
                <a:srgbClr val="002060"/>
              </a:solidFill>
            </a:endParaRPr>
          </a:p>
          <a:p>
            <a:pPr algn="just"/>
            <a:r>
              <a:rPr lang="fr-FR" dirty="0">
                <a:solidFill>
                  <a:srgbClr val="002060"/>
                </a:solidFill>
              </a:rPr>
              <a:t>Pas de conciliation préalable mais nécessité de </a:t>
            </a:r>
            <a:r>
              <a:rPr lang="fr-FR" b="1" u="sng" dirty="0">
                <a:solidFill>
                  <a:srgbClr val="002060"/>
                </a:solidFill>
              </a:rPr>
              <a:t>signifier au vendeur (dans les 10 jours) l’ordonnance du Juge </a:t>
            </a:r>
            <a:r>
              <a:rPr lang="fr-FR" dirty="0">
                <a:solidFill>
                  <a:srgbClr val="002060"/>
                </a:solidFill>
              </a:rPr>
              <a:t>désignant les experts en vue de réaliser l’expertise. Cette signification doit </a:t>
            </a:r>
            <a:r>
              <a:rPr lang="fr-FR" b="1" u="sng" dirty="0">
                <a:solidFill>
                  <a:srgbClr val="002060"/>
                </a:solidFill>
              </a:rPr>
              <a:t>préciser la date de l'expertise et inviter le vendeur à y assister ou à s'y faire représenter</a:t>
            </a:r>
            <a:r>
              <a:rPr lang="fr-FR" b="1" dirty="0">
                <a:solidFill>
                  <a:srgbClr val="002060"/>
                </a:solidFill>
              </a:rPr>
              <a:t>.  (article R.213-8 CRPM)</a:t>
            </a:r>
          </a:p>
        </p:txBody>
      </p:sp>
      <p:pic>
        <p:nvPicPr>
          <p:cNvPr id="12" name="Graphique 11" descr="Horloge avec un remplissage uni">
            <a:extLst>
              <a:ext uri="{FF2B5EF4-FFF2-40B4-BE49-F238E27FC236}">
                <a16:creationId xmlns:a16="http://schemas.microsoft.com/office/drawing/2014/main" id="{0DBD2594-1483-26CF-28A6-3EFD8A3A13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0640" y="1091692"/>
            <a:ext cx="914400" cy="914400"/>
          </a:xfrm>
          <a:prstGeom prst="rect">
            <a:avLst/>
          </a:prstGeom>
        </p:spPr>
      </p:pic>
      <p:pic>
        <p:nvPicPr>
          <p:cNvPr id="3" name="Picture 8" descr="Panneau Attention Triangle - Image gratuite sur Pixabay">
            <a:extLst>
              <a:ext uri="{FF2B5EF4-FFF2-40B4-BE49-F238E27FC236}">
                <a16:creationId xmlns:a16="http://schemas.microsoft.com/office/drawing/2014/main" id="{2789D894-C838-A6E2-BF09-2BD59F1FA2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1494" y="4581916"/>
            <a:ext cx="1028306" cy="102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513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49DBD5-D61A-7926-AC97-B205E787BC9D}"/>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29BFC97-5A1B-0B90-FA60-5645332C6050}"/>
              </a:ext>
            </a:extLst>
          </p:cNvPr>
          <p:cNvSpPr>
            <a:spLocks noGrp="1"/>
          </p:cNvSpPr>
          <p:nvPr>
            <p:ph sz="half" idx="1"/>
          </p:nvPr>
        </p:nvSpPr>
        <p:spPr>
          <a:xfrm>
            <a:off x="2968923" y="1093441"/>
            <a:ext cx="5019137" cy="3968086"/>
          </a:xfrm>
        </p:spPr>
        <p:txBody>
          <a:bodyPr/>
          <a:lstStyle/>
          <a:p>
            <a:pPr algn="just"/>
            <a:endParaRPr lang="fr-FR" dirty="0">
              <a:solidFill>
                <a:srgbClr val="002060"/>
              </a:solidFill>
            </a:endParaRPr>
          </a:p>
          <a:p>
            <a:pPr algn="just"/>
            <a:endParaRPr lang="fr-FR" dirty="0">
              <a:solidFill>
                <a:srgbClr val="002060"/>
              </a:solidFill>
              <a:latin typeface="+mn-lt"/>
            </a:endParaRPr>
          </a:p>
          <a:p>
            <a:pPr algn="just"/>
            <a:r>
              <a:rPr lang="fr-FR" dirty="0">
                <a:solidFill>
                  <a:srgbClr val="002060"/>
                </a:solidFill>
                <a:latin typeface="+mn-lt"/>
              </a:rPr>
              <a:t>La </a:t>
            </a:r>
            <a:r>
              <a:rPr lang="fr-FR" b="1" dirty="0">
                <a:solidFill>
                  <a:srgbClr val="002060"/>
                </a:solidFill>
                <a:latin typeface="+mn-lt"/>
              </a:rPr>
              <a:t>liste limitative </a:t>
            </a:r>
            <a:r>
              <a:rPr lang="fr-FR" dirty="0">
                <a:solidFill>
                  <a:srgbClr val="002060"/>
                </a:solidFill>
                <a:latin typeface="+mn-lt"/>
              </a:rPr>
              <a:t>des affections concernées par l’action en garantie du Code rural ainsi que le </a:t>
            </a:r>
            <a:r>
              <a:rPr lang="fr-FR" b="1" dirty="0">
                <a:solidFill>
                  <a:srgbClr val="002060"/>
                </a:solidFill>
                <a:latin typeface="+mn-lt"/>
              </a:rPr>
              <a:t>délai très bref </a:t>
            </a:r>
            <a:r>
              <a:rPr lang="fr-FR" dirty="0">
                <a:solidFill>
                  <a:srgbClr val="002060"/>
                </a:solidFill>
                <a:latin typeface="+mn-lt"/>
              </a:rPr>
              <a:t>pour agir en font une action </a:t>
            </a:r>
            <a:r>
              <a:rPr lang="fr-FR" b="1" dirty="0">
                <a:solidFill>
                  <a:srgbClr val="002060"/>
                </a:solidFill>
                <a:latin typeface="+mn-lt"/>
              </a:rPr>
              <a:t>rarement mise en œuvre</a:t>
            </a:r>
            <a:r>
              <a:rPr lang="fr-FR" dirty="0">
                <a:solidFill>
                  <a:srgbClr val="002060"/>
                </a:solidFill>
                <a:latin typeface="+mn-lt"/>
              </a:rPr>
              <a:t>.</a:t>
            </a:r>
          </a:p>
          <a:p>
            <a:pPr algn="just"/>
            <a:endParaRPr lang="fr-FR" dirty="0">
              <a:solidFill>
                <a:srgbClr val="002060"/>
              </a:solidFill>
              <a:latin typeface="+mn-lt"/>
            </a:endParaRPr>
          </a:p>
          <a:p>
            <a:pPr algn="just"/>
            <a:endParaRPr lang="fr-FR" dirty="0">
              <a:solidFill>
                <a:srgbClr val="002060"/>
              </a:solidFill>
              <a:latin typeface="+mn-lt"/>
            </a:endParaRPr>
          </a:p>
          <a:p>
            <a:pPr algn="just"/>
            <a:endParaRPr lang="fr-FR" dirty="0">
              <a:solidFill>
                <a:srgbClr val="002060"/>
              </a:solidFill>
              <a:latin typeface="+mn-lt"/>
            </a:endParaRPr>
          </a:p>
        </p:txBody>
      </p:sp>
      <p:sp>
        <p:nvSpPr>
          <p:cNvPr id="4" name="Espace réservé de la date 3">
            <a:extLst>
              <a:ext uri="{FF2B5EF4-FFF2-40B4-BE49-F238E27FC236}">
                <a16:creationId xmlns:a16="http://schemas.microsoft.com/office/drawing/2014/main" id="{558DA00D-D86A-88A5-52B2-B43E7441A1C2}"/>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CC51E126-1F8A-A169-4355-4D81D4E480C8}"/>
              </a:ext>
            </a:extLst>
          </p:cNvPr>
          <p:cNvSpPr>
            <a:spLocks noGrp="1"/>
          </p:cNvSpPr>
          <p:nvPr>
            <p:ph type="sldNum" sz="quarter" idx="12"/>
          </p:nvPr>
        </p:nvSpPr>
        <p:spPr/>
        <p:txBody>
          <a:bodyPr/>
          <a:lstStyle/>
          <a:p>
            <a:fld id="{C8DC92A0-B3A2-4DD6-A452-E2E3F1279ADB}" type="slidenum">
              <a:rPr lang="fr-FR" smtClean="0"/>
              <a:t>23</a:t>
            </a:fld>
            <a:endParaRPr lang="fr-FR"/>
          </a:p>
        </p:txBody>
      </p:sp>
      <p:sp>
        <p:nvSpPr>
          <p:cNvPr id="6" name="Flèche : droite 5">
            <a:extLst>
              <a:ext uri="{FF2B5EF4-FFF2-40B4-BE49-F238E27FC236}">
                <a16:creationId xmlns:a16="http://schemas.microsoft.com/office/drawing/2014/main" id="{5F8D28EF-DEC2-7F3A-DB0D-11395109E2F2}"/>
              </a:ext>
            </a:extLst>
          </p:cNvPr>
          <p:cNvSpPr/>
          <p:nvPr/>
        </p:nvSpPr>
        <p:spPr>
          <a:xfrm>
            <a:off x="1692630" y="2073197"/>
            <a:ext cx="567491" cy="315911"/>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71501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6D25F-C8A0-2B7F-84B7-23A7C092AB48}"/>
              </a:ext>
            </a:extLst>
          </p:cNvPr>
          <p:cNvSpPr>
            <a:spLocks noGrp="1"/>
          </p:cNvSpPr>
          <p:nvPr>
            <p:ph type="title"/>
          </p:nvPr>
        </p:nvSpPr>
        <p:spPr>
          <a:xfrm>
            <a:off x="3362247" y="2624446"/>
            <a:ext cx="7010400" cy="1609107"/>
          </a:xfrm>
        </p:spPr>
        <p:txBody>
          <a:bodyPr/>
          <a:lstStyle/>
          <a:p>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r>
              <a:rPr lang="fr-FR" sz="3600" b="1" dirty="0">
                <a:solidFill>
                  <a:schemeClr val="accent1">
                    <a:lumMod val="50000"/>
                  </a:schemeClr>
                </a:solidFill>
                <a:latin typeface="+mn-lt"/>
              </a:rPr>
              <a:t>II. L’intérêt d’un contrat écrit : les clauses spécifiques </a:t>
            </a:r>
            <a:br>
              <a:rPr lang="fr-FR" sz="3600" b="1" dirty="0">
                <a:solidFill>
                  <a:schemeClr val="accent1">
                    <a:lumMod val="50000"/>
                  </a:schemeClr>
                </a:solidFill>
                <a:latin typeface="+mn-lt"/>
              </a:rPr>
            </a:br>
            <a:r>
              <a:rPr lang="fr-FR" sz="4400" dirty="0">
                <a:solidFill>
                  <a:srgbClr val="003366"/>
                </a:solidFill>
                <a:latin typeface="Calibri Bold" panose="020F0702030404030204" pitchFamily="34" charset="0"/>
                <a:cs typeface="Calibri Bold" panose="020F0702030404030204" pitchFamily="34" charset="0"/>
              </a:rPr>
              <a:t>	</a:t>
            </a:r>
            <a:endParaRPr lang="fr-FR" sz="4400" dirty="0"/>
          </a:p>
        </p:txBody>
      </p:sp>
      <p:sp>
        <p:nvSpPr>
          <p:cNvPr id="3" name="Espace réservé du contenu 2">
            <a:extLst>
              <a:ext uri="{FF2B5EF4-FFF2-40B4-BE49-F238E27FC236}">
                <a16:creationId xmlns:a16="http://schemas.microsoft.com/office/drawing/2014/main" id="{9E2149F8-E55F-CB2B-5CFC-D20CA64AFB96}"/>
              </a:ext>
            </a:extLst>
          </p:cNvPr>
          <p:cNvSpPr txBox="1">
            <a:spLocks/>
          </p:cNvSpPr>
          <p:nvPr/>
        </p:nvSpPr>
        <p:spPr>
          <a:xfrm>
            <a:off x="2793973" y="3195476"/>
            <a:ext cx="9398027" cy="3457303"/>
          </a:xfrm>
          <a:prstGeom prst="rect">
            <a:avLst/>
          </a:prstGeom>
        </p:spPr>
        <p:txBody>
          <a:bodyPr lIns="0" rIns="0"/>
          <a:lstStyle>
            <a:lvl1pPr marL="0" indent="0" algn="l" defTabSz="914400" rtl="0" eaLnBrk="1" latinLnBrk="0" hangingPunct="1">
              <a:lnSpc>
                <a:spcPct val="90000"/>
              </a:lnSpc>
              <a:spcBef>
                <a:spcPts val="1000"/>
              </a:spcBef>
              <a:buClr>
                <a:srgbClr val="003366"/>
              </a:buClr>
              <a:buFontTx/>
              <a:buNone/>
              <a:defRPr sz="1800" b="0" kern="1200">
                <a:solidFill>
                  <a:schemeClr val="tx1"/>
                </a:solidFill>
                <a:latin typeface="+mj-lt"/>
                <a:ea typeface="+mn-ea"/>
                <a:cs typeface="Arial" panose="020B0604020202020204" pitchFamily="34" charset="0"/>
              </a:defRPr>
            </a:lvl1pPr>
            <a:lvl2pPr marL="4572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t>	</a:t>
            </a:r>
          </a:p>
          <a:p>
            <a:endParaRPr lang="fr-FR" dirty="0"/>
          </a:p>
        </p:txBody>
      </p:sp>
      <p:pic>
        <p:nvPicPr>
          <p:cNvPr id="5" name="Image 4">
            <a:extLst>
              <a:ext uri="{FF2B5EF4-FFF2-40B4-BE49-F238E27FC236}">
                <a16:creationId xmlns:a16="http://schemas.microsoft.com/office/drawing/2014/main" id="{F5509560-53E1-6FA2-FE6D-841973938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665" y="294120"/>
            <a:ext cx="1380176" cy="720896"/>
          </a:xfrm>
          <a:prstGeom prst="rect">
            <a:avLst/>
          </a:prstGeom>
        </p:spPr>
      </p:pic>
    </p:spTree>
    <p:extLst>
      <p:ext uri="{BB962C8B-B14F-4D97-AF65-F5344CB8AC3E}">
        <p14:creationId xmlns:p14="http://schemas.microsoft.com/office/powerpoint/2010/main" val="92510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AF58132-3F22-0DF6-FB50-E45FD82F752D}"/>
              </a:ext>
            </a:extLst>
          </p:cNvPr>
          <p:cNvSpPr>
            <a:spLocks noGrp="1"/>
          </p:cNvSpPr>
          <p:nvPr>
            <p:ph type="sldNum" sz="quarter" idx="12"/>
          </p:nvPr>
        </p:nvSpPr>
        <p:spPr/>
        <p:txBody>
          <a:bodyPr/>
          <a:lstStyle/>
          <a:p>
            <a:fld id="{C8DC92A0-B3A2-4DD6-A452-E2E3F1279ADB}" type="slidenum">
              <a:rPr lang="fr-FR" smtClean="0"/>
              <a:t>25</a:t>
            </a:fld>
            <a:endParaRPr lang="fr-FR"/>
          </a:p>
        </p:txBody>
      </p:sp>
      <p:sp>
        <p:nvSpPr>
          <p:cNvPr id="21" name="Titre 20">
            <a:extLst>
              <a:ext uri="{FF2B5EF4-FFF2-40B4-BE49-F238E27FC236}">
                <a16:creationId xmlns:a16="http://schemas.microsoft.com/office/drawing/2014/main" id="{5116D00F-335E-8E0C-0164-B18D64842FE1}"/>
              </a:ext>
            </a:extLst>
          </p:cNvPr>
          <p:cNvSpPr>
            <a:spLocks noGrp="1"/>
          </p:cNvSpPr>
          <p:nvPr>
            <p:ph type="title"/>
          </p:nvPr>
        </p:nvSpPr>
        <p:spPr/>
        <p:txBody>
          <a:bodyPr/>
          <a:lstStyle/>
          <a:p>
            <a:r>
              <a:rPr lang="fr-FR" sz="2000" dirty="0"/>
              <a:t>Les clauses particulières du contrat</a:t>
            </a:r>
            <a:br>
              <a:rPr lang="fr-FR" sz="2000" dirty="0"/>
            </a:br>
            <a:endParaRPr lang="fr-FR" dirty="0"/>
          </a:p>
        </p:txBody>
      </p:sp>
      <p:sp>
        <p:nvSpPr>
          <p:cNvPr id="7" name="ZoneTexte 9">
            <a:extLst>
              <a:ext uri="{FF2B5EF4-FFF2-40B4-BE49-F238E27FC236}">
                <a16:creationId xmlns:a16="http://schemas.microsoft.com/office/drawing/2014/main" id="{312D0F61-7D79-318F-5EAD-2A8EB9F042E7}"/>
              </a:ext>
            </a:extLst>
          </p:cNvPr>
          <p:cNvSpPr txBox="1"/>
          <p:nvPr/>
        </p:nvSpPr>
        <p:spPr>
          <a:xfrm>
            <a:off x="1437752" y="1379237"/>
            <a:ext cx="9262402" cy="461665"/>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altLang="fr-FR" sz="2400" b="1" dirty="0">
                <a:solidFill>
                  <a:schemeClr val="accent1">
                    <a:lumMod val="50000"/>
                  </a:schemeClr>
                </a:solidFill>
                <a:latin typeface="+mj-lt"/>
              </a:rPr>
              <a:t>Attention : l’écrit probatoire obligatoire </a:t>
            </a:r>
          </a:p>
        </p:txBody>
      </p:sp>
      <p:sp>
        <p:nvSpPr>
          <p:cNvPr id="8" name="ZoneTexte 7">
            <a:extLst>
              <a:ext uri="{FF2B5EF4-FFF2-40B4-BE49-F238E27FC236}">
                <a16:creationId xmlns:a16="http://schemas.microsoft.com/office/drawing/2014/main" id="{D21362F2-B796-4B90-349C-CF5C0993A627}"/>
              </a:ext>
            </a:extLst>
          </p:cNvPr>
          <p:cNvSpPr txBox="1"/>
          <p:nvPr/>
        </p:nvSpPr>
        <p:spPr>
          <a:xfrm>
            <a:off x="2486151" y="2004206"/>
            <a:ext cx="6919106" cy="3139321"/>
          </a:xfrm>
          <a:prstGeom prst="rect">
            <a:avLst/>
          </a:prstGeom>
          <a:noFill/>
        </p:spPr>
        <p:txBody>
          <a:bodyPr wrap="square">
            <a:spAutoFit/>
          </a:bodyPr>
          <a:lstStyle/>
          <a:p>
            <a:pPr algn="just">
              <a:buClr>
                <a:srgbClr val="00D613"/>
              </a:buClr>
            </a:pPr>
            <a:r>
              <a:rPr lang="fr-FR" b="1" u="sng" dirty="0">
                <a:solidFill>
                  <a:srgbClr val="333333"/>
                </a:solidFill>
                <a:highlight>
                  <a:srgbClr val="FFFFFF"/>
                </a:highlight>
                <a:latin typeface="Gellix"/>
              </a:rPr>
              <a:t>Principe </a:t>
            </a:r>
          </a:p>
          <a:p>
            <a:pPr algn="just">
              <a:buClr>
                <a:srgbClr val="00D613"/>
              </a:buClr>
            </a:pPr>
            <a:endParaRPr lang="fr-FR" b="0" i="1" dirty="0">
              <a:solidFill>
                <a:srgbClr val="333333"/>
              </a:solidFill>
              <a:effectLst/>
              <a:highlight>
                <a:srgbClr val="FFFFFF"/>
              </a:highlight>
              <a:latin typeface="Gellix"/>
            </a:endParaRPr>
          </a:p>
          <a:p>
            <a:pPr algn="just">
              <a:buClr>
                <a:srgbClr val="00D613"/>
              </a:buClr>
            </a:pPr>
            <a:r>
              <a:rPr lang="fr-FR" b="0" i="1" dirty="0">
                <a:solidFill>
                  <a:srgbClr val="333333"/>
                </a:solidFill>
                <a:effectLst/>
                <a:highlight>
                  <a:srgbClr val="FFFFFF"/>
                </a:highlight>
                <a:latin typeface="Gellix"/>
              </a:rPr>
              <a:t>« L’acte juridique portant sur une somme ou une valeur excédant un montant fixé par décret [1 500 euros] doit être prouvé par écrit sous signature privée ou authentique. (…) » (article 1359 du Code civil)  </a:t>
            </a:r>
          </a:p>
          <a:p>
            <a:pPr algn="just">
              <a:buClr>
                <a:srgbClr val="00D613"/>
              </a:buClr>
            </a:pPr>
            <a:endParaRPr lang="fr-FR" i="1" u="sng" dirty="0">
              <a:solidFill>
                <a:srgbClr val="333333"/>
              </a:solidFill>
              <a:highlight>
                <a:srgbClr val="FFFFFF"/>
              </a:highlight>
              <a:latin typeface="Gellix"/>
              <a:cs typeface="Calibri Bold" panose="020F0702030404030204" pitchFamily="34" charset="0"/>
            </a:endParaRPr>
          </a:p>
          <a:p>
            <a:pPr algn="just">
              <a:buClr>
                <a:srgbClr val="00D613"/>
              </a:buClr>
            </a:pPr>
            <a:r>
              <a:rPr lang="fr-FR" u="sng" dirty="0">
                <a:solidFill>
                  <a:srgbClr val="003366"/>
                </a:solidFill>
                <a:highlight>
                  <a:srgbClr val="FFFFFF"/>
                </a:highlight>
                <a:latin typeface="Calibri Bold" panose="020F0702030404030204" pitchFamily="34" charset="0"/>
                <a:cs typeface="Calibri Bold" panose="020F0702030404030204" pitchFamily="34" charset="0"/>
              </a:rPr>
              <a:t>Tempérament </a:t>
            </a:r>
          </a:p>
          <a:p>
            <a:pPr algn="just">
              <a:buClr>
                <a:srgbClr val="00D613"/>
              </a:buClr>
            </a:pPr>
            <a:endParaRPr lang="fr-FR" i="1" u="sng" dirty="0">
              <a:solidFill>
                <a:srgbClr val="003366"/>
              </a:solidFill>
              <a:highlight>
                <a:srgbClr val="FFFFFF"/>
              </a:highlight>
              <a:latin typeface="Calibri Bold" panose="020F0702030404030204" pitchFamily="34" charset="0"/>
              <a:cs typeface="Calibri Bold" panose="020F0702030404030204" pitchFamily="34" charset="0"/>
            </a:endParaRPr>
          </a:p>
          <a:p>
            <a:pPr algn="just">
              <a:buClr>
                <a:srgbClr val="00D613"/>
              </a:buClr>
            </a:pPr>
            <a:r>
              <a:rPr lang="fr-FR" i="1" dirty="0">
                <a:solidFill>
                  <a:srgbClr val="333333"/>
                </a:solidFill>
                <a:highlight>
                  <a:srgbClr val="FFFFFF"/>
                </a:highlight>
                <a:latin typeface="Gellix"/>
                <a:cs typeface="Calibri Bold" panose="020F0702030404030204" pitchFamily="34" charset="0"/>
              </a:rPr>
              <a:t>L’impossibilité matérielle ou morale d’un écrit avec l’usage d’absence d’écrit (article 1360 du Code civil) (mais ATTENTION jurisprudences anciennes et recours de plus en plus fréquent à un écrit) </a:t>
            </a:r>
          </a:p>
        </p:txBody>
      </p:sp>
    </p:spTree>
    <p:extLst>
      <p:ext uri="{BB962C8B-B14F-4D97-AF65-F5344CB8AC3E}">
        <p14:creationId xmlns:p14="http://schemas.microsoft.com/office/powerpoint/2010/main" val="1075765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E964E-D7F6-4592-EE36-EDFE69C7397B}"/>
              </a:ext>
            </a:extLst>
          </p:cNvPr>
          <p:cNvSpPr>
            <a:spLocks noGrp="1"/>
          </p:cNvSpPr>
          <p:nvPr>
            <p:ph type="title"/>
          </p:nvPr>
        </p:nvSpPr>
        <p:spPr/>
        <p:txBody>
          <a:bodyPr/>
          <a:lstStyle/>
          <a:p>
            <a:r>
              <a:rPr lang="fr-FR" dirty="0"/>
              <a:t>Les clauses contractuelles essentielles </a:t>
            </a:r>
          </a:p>
        </p:txBody>
      </p:sp>
      <p:sp>
        <p:nvSpPr>
          <p:cNvPr id="3" name="Espace réservé du contenu 2">
            <a:extLst>
              <a:ext uri="{FF2B5EF4-FFF2-40B4-BE49-F238E27FC236}">
                <a16:creationId xmlns:a16="http://schemas.microsoft.com/office/drawing/2014/main" id="{D40FCA83-9D2C-3930-6D5A-342EBF1F82BA}"/>
              </a:ext>
            </a:extLst>
          </p:cNvPr>
          <p:cNvSpPr>
            <a:spLocks noGrp="1"/>
          </p:cNvSpPr>
          <p:nvPr>
            <p:ph sz="half" idx="1"/>
          </p:nvPr>
        </p:nvSpPr>
        <p:spPr>
          <a:xfrm>
            <a:off x="838199" y="1030941"/>
            <a:ext cx="9729159" cy="5146021"/>
          </a:xfrm>
        </p:spPr>
        <p:txBody>
          <a:bodyPr/>
          <a:lstStyle/>
          <a:p>
            <a:pPr algn="just"/>
            <a:r>
              <a:rPr lang="fr-FR" b="1" u="sng" dirty="0">
                <a:solidFill>
                  <a:srgbClr val="002060"/>
                </a:solidFill>
                <a:latin typeface="+mn-lt"/>
              </a:rPr>
              <a:t>Les clauses essentielles du contrat : </a:t>
            </a:r>
          </a:p>
          <a:p>
            <a:pPr algn="just"/>
            <a:endParaRPr lang="fr-FR" sz="1600" dirty="0">
              <a:solidFill>
                <a:srgbClr val="002060"/>
              </a:solidFill>
              <a:latin typeface="+mn-lt"/>
            </a:endParaRPr>
          </a:p>
          <a:p>
            <a:pPr marL="285750" indent="-285750" algn="just">
              <a:buFont typeface="Wingdings" panose="05000000000000000000" pitchFamily="2" charset="2"/>
              <a:buChar char="ü"/>
            </a:pPr>
            <a:r>
              <a:rPr lang="fr-FR" sz="1600" dirty="0">
                <a:solidFill>
                  <a:srgbClr val="002060"/>
                </a:solidFill>
                <a:latin typeface="+mn-lt"/>
              </a:rPr>
              <a:t>Le préambule avec la </a:t>
            </a:r>
            <a:r>
              <a:rPr lang="fr-FR" sz="1600" b="1" dirty="0">
                <a:solidFill>
                  <a:srgbClr val="002060"/>
                </a:solidFill>
                <a:latin typeface="+mn-lt"/>
              </a:rPr>
              <a:t>qualité des parties </a:t>
            </a:r>
            <a:r>
              <a:rPr lang="fr-FR" sz="1600" dirty="0">
                <a:solidFill>
                  <a:srgbClr val="002060"/>
                </a:solidFill>
                <a:latin typeface="+mn-lt"/>
              </a:rPr>
              <a:t>(professionnel ou profane).</a:t>
            </a:r>
          </a:p>
          <a:p>
            <a:pPr marL="285750" indent="-285750" algn="just">
              <a:buFont typeface="Wingdings" panose="05000000000000000000" pitchFamily="2" charset="2"/>
              <a:buChar char="ü"/>
            </a:pPr>
            <a:r>
              <a:rPr lang="fr-FR" sz="1600" dirty="0">
                <a:solidFill>
                  <a:srgbClr val="002060"/>
                </a:solidFill>
                <a:latin typeface="+mn-lt"/>
              </a:rPr>
              <a:t>L’objet de la vente :  description détaillée du cheval avec en annexe ses papiers, sa carte d’immatriculation : le défaut de délivrance de la carte d’immatriculation d’un cheval cédé par le propriétaire est sanctionné par une amende de 3</a:t>
            </a:r>
            <a:r>
              <a:rPr lang="fr-FR" sz="1600" baseline="30000" dirty="0">
                <a:solidFill>
                  <a:srgbClr val="002060"/>
                </a:solidFill>
                <a:latin typeface="+mn-lt"/>
              </a:rPr>
              <a:t>ème</a:t>
            </a:r>
            <a:r>
              <a:rPr lang="fr-FR" sz="1600" dirty="0">
                <a:solidFill>
                  <a:srgbClr val="002060"/>
                </a:solidFill>
                <a:latin typeface="+mn-lt"/>
              </a:rPr>
              <a:t> catégorie (Article R.215-14 du CRPM)</a:t>
            </a:r>
          </a:p>
          <a:p>
            <a:pPr marL="285750" indent="-285750" algn="just">
              <a:buFont typeface="Wingdings" panose="05000000000000000000" pitchFamily="2" charset="2"/>
              <a:buChar char="ü"/>
            </a:pPr>
            <a:r>
              <a:rPr lang="fr-FR" sz="1600" dirty="0">
                <a:solidFill>
                  <a:srgbClr val="002060"/>
                </a:solidFill>
                <a:latin typeface="+mn-lt"/>
              </a:rPr>
              <a:t>Qualités essentielles du cheval: </a:t>
            </a:r>
            <a:r>
              <a:rPr lang="fr-FR" sz="1600" b="1" dirty="0">
                <a:solidFill>
                  <a:srgbClr val="002060"/>
                </a:solidFill>
                <a:latin typeface="+mn-lt"/>
              </a:rPr>
              <a:t>race/origine </a:t>
            </a:r>
            <a:r>
              <a:rPr lang="fr-FR" sz="1600" dirty="0">
                <a:solidFill>
                  <a:srgbClr val="002060"/>
                </a:solidFill>
                <a:latin typeface="+mn-lt"/>
              </a:rPr>
              <a:t>(plein papier?) ? </a:t>
            </a:r>
            <a:r>
              <a:rPr lang="fr-FR" sz="1600" b="1" dirty="0">
                <a:solidFill>
                  <a:srgbClr val="002060"/>
                </a:solidFill>
                <a:latin typeface="+mn-lt"/>
              </a:rPr>
              <a:t>Usage</a:t>
            </a:r>
            <a:r>
              <a:rPr lang="fr-FR" sz="1600" dirty="0">
                <a:solidFill>
                  <a:srgbClr val="002060"/>
                </a:solidFill>
                <a:latin typeface="+mn-lt"/>
              </a:rPr>
              <a:t> : loisirs, compétitions(niveau?), reproduction…</a:t>
            </a:r>
          </a:p>
          <a:p>
            <a:pPr marL="285750" indent="-285750" algn="just">
              <a:buFont typeface="Wingdings" panose="05000000000000000000" pitchFamily="2" charset="2"/>
              <a:buChar char="ü"/>
            </a:pPr>
            <a:r>
              <a:rPr lang="fr-FR" sz="1600" dirty="0">
                <a:solidFill>
                  <a:srgbClr val="002060"/>
                </a:solidFill>
                <a:latin typeface="+mn-lt"/>
              </a:rPr>
              <a:t>Le prix de vente et les modalités de paiement.</a:t>
            </a:r>
          </a:p>
          <a:p>
            <a:pPr algn="just"/>
            <a:endParaRPr lang="fr-FR" sz="1600" dirty="0">
              <a:solidFill>
                <a:srgbClr val="002060"/>
              </a:solidFill>
              <a:latin typeface="+mn-lt"/>
            </a:endParaRPr>
          </a:p>
          <a:p>
            <a:r>
              <a:rPr lang="fr-FR" sz="2000" b="1" dirty="0">
                <a:solidFill>
                  <a:srgbClr val="002060"/>
                </a:solidFill>
                <a:latin typeface="+mn-lt"/>
              </a:rPr>
              <a:t>Pour un exemple/modèle de contrat-type (le contrat de l’Institut de Droit Equin) : </a:t>
            </a:r>
            <a:r>
              <a:rPr lang="fr-FR" sz="2000" b="1" dirty="0">
                <a:solidFill>
                  <a:srgbClr val="002060"/>
                </a:solidFill>
                <a:latin typeface="+mn-lt"/>
                <a:hlinkClick r:id="rId2"/>
              </a:rPr>
              <a:t>https://www.institut-droit-equin.fr/upload/CONTRAT_DE_VENTE_NOTICE_TEXTES_APPLICABLES_formulaire.pdf</a:t>
            </a:r>
            <a:r>
              <a:rPr lang="fr-FR" sz="2000" b="1" dirty="0">
                <a:solidFill>
                  <a:srgbClr val="002060"/>
                </a:solidFill>
                <a:latin typeface="+mn-lt"/>
              </a:rPr>
              <a:t>  </a:t>
            </a:r>
          </a:p>
          <a:p>
            <a:pPr marL="342900" indent="-342900">
              <a:buFont typeface="Wingdings" panose="05000000000000000000" pitchFamily="2" charset="2"/>
              <a:buChar char="ü"/>
            </a:pPr>
            <a:endParaRPr lang="fr-FR" sz="1600" dirty="0">
              <a:solidFill>
                <a:srgbClr val="002060"/>
              </a:solidFill>
              <a:latin typeface="+mn-lt"/>
            </a:endParaRPr>
          </a:p>
          <a:p>
            <a:pPr marL="342900" indent="-342900">
              <a:buFont typeface="Wingdings" panose="05000000000000000000" pitchFamily="2" charset="2"/>
              <a:buChar char="ü"/>
            </a:pPr>
            <a:r>
              <a:rPr lang="fr-FR" sz="1600" dirty="0">
                <a:solidFill>
                  <a:srgbClr val="002060"/>
                </a:solidFill>
                <a:latin typeface="+mn-lt"/>
              </a:rPr>
              <a:t>Le rédacteur a pris l’habitude d’ajouter un certain nombre de clauses reprenant les démarches préalables à la vente, d’évoquer les garanties conventionnelles éventuelles, les conditions de règlement et la date du transfert de propriété.</a:t>
            </a:r>
          </a:p>
          <a:p>
            <a:endParaRPr lang="fr-FR" sz="1600" dirty="0">
              <a:solidFill>
                <a:srgbClr val="002060"/>
              </a:solidFill>
              <a:latin typeface="+mn-lt"/>
            </a:endParaRPr>
          </a:p>
        </p:txBody>
      </p:sp>
      <p:sp>
        <p:nvSpPr>
          <p:cNvPr id="4" name="Espace réservé de la date 3">
            <a:extLst>
              <a:ext uri="{FF2B5EF4-FFF2-40B4-BE49-F238E27FC236}">
                <a16:creationId xmlns:a16="http://schemas.microsoft.com/office/drawing/2014/main" id="{E9E7EFC6-3B51-BDD1-3722-66ACC9BC1B07}"/>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18DBB73A-B187-B70E-D5AC-8097C7377B8E}"/>
              </a:ext>
            </a:extLst>
          </p:cNvPr>
          <p:cNvSpPr>
            <a:spLocks noGrp="1"/>
          </p:cNvSpPr>
          <p:nvPr>
            <p:ph type="sldNum" sz="quarter" idx="12"/>
          </p:nvPr>
        </p:nvSpPr>
        <p:spPr/>
        <p:txBody>
          <a:bodyPr/>
          <a:lstStyle/>
          <a:p>
            <a:fld id="{C8DC92A0-B3A2-4DD6-A452-E2E3F1279ADB}" type="slidenum">
              <a:rPr lang="fr-FR" smtClean="0"/>
              <a:t>26</a:t>
            </a:fld>
            <a:endParaRPr lang="fr-FR"/>
          </a:p>
        </p:txBody>
      </p:sp>
    </p:spTree>
    <p:extLst>
      <p:ext uri="{BB962C8B-B14F-4D97-AF65-F5344CB8AC3E}">
        <p14:creationId xmlns:p14="http://schemas.microsoft.com/office/powerpoint/2010/main" val="10545038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AF58132-3F22-0DF6-FB50-E45FD82F752D}"/>
              </a:ext>
            </a:extLst>
          </p:cNvPr>
          <p:cNvSpPr>
            <a:spLocks noGrp="1"/>
          </p:cNvSpPr>
          <p:nvPr>
            <p:ph type="sldNum" sz="quarter" idx="12"/>
          </p:nvPr>
        </p:nvSpPr>
        <p:spPr/>
        <p:txBody>
          <a:bodyPr/>
          <a:lstStyle/>
          <a:p>
            <a:fld id="{C8DC92A0-B3A2-4DD6-A452-E2E3F1279ADB}" type="slidenum">
              <a:rPr lang="fr-FR" smtClean="0"/>
              <a:t>27</a:t>
            </a:fld>
            <a:endParaRPr lang="fr-FR"/>
          </a:p>
        </p:txBody>
      </p:sp>
      <p:sp>
        <p:nvSpPr>
          <p:cNvPr id="21" name="Titre 20">
            <a:extLst>
              <a:ext uri="{FF2B5EF4-FFF2-40B4-BE49-F238E27FC236}">
                <a16:creationId xmlns:a16="http://schemas.microsoft.com/office/drawing/2014/main" id="{5116D00F-335E-8E0C-0164-B18D64842FE1}"/>
              </a:ext>
            </a:extLst>
          </p:cNvPr>
          <p:cNvSpPr>
            <a:spLocks noGrp="1"/>
          </p:cNvSpPr>
          <p:nvPr>
            <p:ph type="title"/>
          </p:nvPr>
        </p:nvSpPr>
        <p:spPr/>
        <p:txBody>
          <a:bodyPr/>
          <a:lstStyle/>
          <a:p>
            <a:r>
              <a:rPr lang="fr-FR" sz="3200" dirty="0"/>
              <a:t>Les clauses particulières du contrat</a:t>
            </a:r>
            <a:br>
              <a:rPr lang="fr-FR" sz="3200" dirty="0"/>
            </a:br>
            <a:endParaRPr lang="fr-FR" dirty="0"/>
          </a:p>
        </p:txBody>
      </p:sp>
      <p:sp>
        <p:nvSpPr>
          <p:cNvPr id="7" name="ZoneTexte 9">
            <a:extLst>
              <a:ext uri="{FF2B5EF4-FFF2-40B4-BE49-F238E27FC236}">
                <a16:creationId xmlns:a16="http://schemas.microsoft.com/office/drawing/2014/main" id="{312D0F61-7D79-318F-5EAD-2A8EB9F042E7}"/>
              </a:ext>
            </a:extLst>
          </p:cNvPr>
          <p:cNvSpPr txBox="1"/>
          <p:nvPr/>
        </p:nvSpPr>
        <p:spPr>
          <a:xfrm>
            <a:off x="1341276" y="1018864"/>
            <a:ext cx="9262402" cy="461665"/>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2400" b="1" dirty="0">
                <a:solidFill>
                  <a:schemeClr val="accent1">
                    <a:lumMod val="50000"/>
                  </a:schemeClr>
                </a:solidFill>
              </a:rPr>
              <a:t>A</a:t>
            </a:r>
            <a:r>
              <a:rPr lang="fr-FR" sz="2400" b="1" dirty="0">
                <a:solidFill>
                  <a:schemeClr val="accent1">
                    <a:lumMod val="50000"/>
                  </a:schemeClr>
                </a:solidFill>
                <a:latin typeface="+mn-lt"/>
              </a:rPr>
              <a:t>. Les clauses relatives au transfert de propriété  </a:t>
            </a:r>
            <a:endParaRPr lang="fr-FR" altLang="fr-FR" sz="1600" b="1" dirty="0">
              <a:solidFill>
                <a:schemeClr val="accent1">
                  <a:lumMod val="50000"/>
                </a:schemeClr>
              </a:solidFill>
              <a:latin typeface="+mj-lt"/>
            </a:endParaRPr>
          </a:p>
        </p:txBody>
      </p:sp>
      <p:sp>
        <p:nvSpPr>
          <p:cNvPr id="8" name="ZoneTexte 7">
            <a:extLst>
              <a:ext uri="{FF2B5EF4-FFF2-40B4-BE49-F238E27FC236}">
                <a16:creationId xmlns:a16="http://schemas.microsoft.com/office/drawing/2014/main" id="{D21362F2-B796-4B90-349C-CF5C0993A627}"/>
              </a:ext>
            </a:extLst>
          </p:cNvPr>
          <p:cNvSpPr txBox="1"/>
          <p:nvPr/>
        </p:nvSpPr>
        <p:spPr>
          <a:xfrm>
            <a:off x="2082497" y="2020002"/>
            <a:ext cx="9911442" cy="2585323"/>
          </a:xfrm>
          <a:prstGeom prst="rect">
            <a:avLst/>
          </a:prstGeom>
          <a:noFill/>
        </p:spPr>
        <p:txBody>
          <a:bodyPr wrap="square">
            <a:spAutoFit/>
          </a:bodyPr>
          <a:lstStyle/>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Principe : transfert ferme de propriété et des risques au moment de l’accord sur la chose et sur le prix </a:t>
            </a:r>
          </a:p>
          <a:p>
            <a:pPr algn="just">
              <a:buClr>
                <a:srgbClr val="00D613"/>
              </a:buClr>
            </a:pPr>
            <a:endParaRPr lang="fr-FR" dirty="0">
              <a:solidFill>
                <a:srgbClr val="003366"/>
              </a:solidFill>
              <a:latin typeface="Calibri Bold" panose="020F0702030404030204" pitchFamily="34" charset="0"/>
              <a:cs typeface="Calibri Bold" panose="020F0702030404030204" pitchFamily="34" charset="0"/>
            </a:endParaRPr>
          </a:p>
          <a:p>
            <a:pPr marL="285750" indent="-285750" algn="just">
              <a:buClr>
                <a:srgbClr val="00D613"/>
              </a:buClr>
              <a:buFont typeface="Symbol" panose="05050102010706020507" pitchFamily="18" charset="2"/>
              <a:buChar char="Þ"/>
            </a:pPr>
            <a:r>
              <a:rPr lang="fr-FR" dirty="0">
                <a:solidFill>
                  <a:srgbClr val="003366"/>
                </a:solidFill>
                <a:latin typeface="Calibri Bold" panose="020F0702030404030204" pitchFamily="34" charset="0"/>
                <a:cs typeface="Calibri Bold" panose="020F0702030404030204" pitchFamily="34" charset="0"/>
              </a:rPr>
              <a:t>Possibilité de moduler la date de ce transfert, de la suspendre ou de l’annuler : </a:t>
            </a:r>
          </a:p>
          <a:p>
            <a:pPr marL="285750" indent="-285750" algn="just">
              <a:buClr>
                <a:srgbClr val="00D613"/>
              </a:buClr>
              <a:buFont typeface="Symbol" panose="05050102010706020507" pitchFamily="18" charset="2"/>
              <a:buChar char="Þ"/>
            </a:pPr>
            <a:endParaRPr lang="fr-FR" dirty="0">
              <a:solidFill>
                <a:srgbClr val="003366"/>
              </a:solidFill>
              <a:latin typeface="Calibri Bold" panose="020F0702030404030204" pitchFamily="34" charset="0"/>
              <a:cs typeface="Calibri Bold" panose="020F0702030404030204" pitchFamily="34" charset="0"/>
            </a:endParaRPr>
          </a:p>
          <a:p>
            <a:pPr marL="285750" indent="-285750" algn="just">
              <a:buClr>
                <a:srgbClr val="00D613"/>
              </a:buClr>
              <a:buFont typeface="Wingdings" panose="05000000000000000000" pitchFamily="2" charset="2"/>
              <a:buChar char="Ø"/>
            </a:pPr>
            <a:r>
              <a:rPr lang="fr-FR" dirty="0">
                <a:solidFill>
                  <a:srgbClr val="003366"/>
                </a:solidFill>
                <a:latin typeface="Calibri Bold" panose="020F0702030404030204" pitchFamily="34" charset="0"/>
                <a:cs typeface="Calibri Bold" panose="020F0702030404030204" pitchFamily="34" charset="0"/>
              </a:rPr>
              <a:t>Date de transfert de propriété expressément convenue dans le contrat, </a:t>
            </a:r>
          </a:p>
          <a:p>
            <a:pPr marL="285750" indent="-285750" algn="just">
              <a:buClr>
                <a:srgbClr val="00D613"/>
              </a:buClr>
              <a:buFont typeface="Wingdings" panose="05000000000000000000" pitchFamily="2" charset="2"/>
              <a:buChar char="Ø"/>
            </a:pPr>
            <a:endParaRPr lang="fr-FR" dirty="0">
              <a:solidFill>
                <a:srgbClr val="003366"/>
              </a:solidFill>
              <a:latin typeface="Calibri Bold" panose="020F0702030404030204" pitchFamily="34" charset="0"/>
              <a:cs typeface="Calibri Bold" panose="020F0702030404030204" pitchFamily="34" charset="0"/>
            </a:endParaRPr>
          </a:p>
          <a:p>
            <a:pPr marL="285750" indent="-285750" algn="just">
              <a:buClr>
                <a:srgbClr val="00D613"/>
              </a:buClr>
              <a:buFont typeface="Wingdings" panose="05000000000000000000" pitchFamily="2" charset="2"/>
              <a:buChar char="Ø"/>
            </a:pPr>
            <a:r>
              <a:rPr lang="fr-FR" dirty="0">
                <a:solidFill>
                  <a:srgbClr val="003366"/>
                </a:solidFill>
                <a:latin typeface="Calibri Bold" panose="020F0702030404030204" pitchFamily="34" charset="0"/>
                <a:cs typeface="Calibri Bold" panose="020F0702030404030204" pitchFamily="34" charset="0"/>
              </a:rPr>
              <a:t>Clauses suspensives ou résolutoires (ventes à l’essai ; visite vétérinaire)</a:t>
            </a:r>
          </a:p>
          <a:p>
            <a:pPr marL="285750" indent="-285750" algn="just">
              <a:buClr>
                <a:srgbClr val="00D613"/>
              </a:buClr>
              <a:buFont typeface="Wingdings" panose="05000000000000000000" pitchFamily="2" charset="2"/>
              <a:buChar char="Ø"/>
            </a:pPr>
            <a:endParaRPr lang="fr-FR" dirty="0">
              <a:solidFill>
                <a:srgbClr val="003366"/>
              </a:solidFill>
              <a:latin typeface="Calibri Bold" panose="020F0702030404030204" pitchFamily="34" charset="0"/>
              <a:cs typeface="Calibri Bold" panose="020F0702030404030204" pitchFamily="34" charset="0"/>
            </a:endParaRPr>
          </a:p>
          <a:p>
            <a:pPr algn="just">
              <a:buClr>
                <a:srgbClr val="00D613"/>
              </a:buClr>
            </a:pPr>
            <a:endParaRPr lang="fr-FR" dirty="0">
              <a:solidFill>
                <a:srgbClr val="003366"/>
              </a:solidFill>
              <a:latin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31105272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AF58132-3F22-0DF6-FB50-E45FD82F752D}"/>
              </a:ext>
            </a:extLst>
          </p:cNvPr>
          <p:cNvSpPr>
            <a:spLocks noGrp="1"/>
          </p:cNvSpPr>
          <p:nvPr>
            <p:ph type="sldNum" sz="quarter" idx="12"/>
          </p:nvPr>
        </p:nvSpPr>
        <p:spPr/>
        <p:txBody>
          <a:bodyPr/>
          <a:lstStyle/>
          <a:p>
            <a:fld id="{C8DC92A0-B3A2-4DD6-A452-E2E3F1279ADB}" type="slidenum">
              <a:rPr lang="fr-FR" smtClean="0"/>
              <a:t>28</a:t>
            </a:fld>
            <a:endParaRPr lang="fr-FR"/>
          </a:p>
        </p:txBody>
      </p:sp>
      <p:sp>
        <p:nvSpPr>
          <p:cNvPr id="21" name="Titre 20">
            <a:extLst>
              <a:ext uri="{FF2B5EF4-FFF2-40B4-BE49-F238E27FC236}">
                <a16:creationId xmlns:a16="http://schemas.microsoft.com/office/drawing/2014/main" id="{5116D00F-335E-8E0C-0164-B18D64842FE1}"/>
              </a:ext>
            </a:extLst>
          </p:cNvPr>
          <p:cNvSpPr>
            <a:spLocks noGrp="1"/>
          </p:cNvSpPr>
          <p:nvPr>
            <p:ph type="title"/>
          </p:nvPr>
        </p:nvSpPr>
        <p:spPr/>
        <p:txBody>
          <a:bodyPr/>
          <a:lstStyle/>
          <a:p>
            <a:r>
              <a:rPr lang="fr-FR" sz="2000" dirty="0"/>
              <a:t>Les clauses particulières du contrat</a:t>
            </a:r>
            <a:br>
              <a:rPr lang="fr-FR" sz="2000" dirty="0"/>
            </a:br>
            <a:endParaRPr lang="fr-FR" dirty="0"/>
          </a:p>
        </p:txBody>
      </p:sp>
      <p:sp>
        <p:nvSpPr>
          <p:cNvPr id="7" name="ZoneTexte 9">
            <a:extLst>
              <a:ext uri="{FF2B5EF4-FFF2-40B4-BE49-F238E27FC236}">
                <a16:creationId xmlns:a16="http://schemas.microsoft.com/office/drawing/2014/main" id="{312D0F61-7D79-318F-5EAD-2A8EB9F042E7}"/>
              </a:ext>
            </a:extLst>
          </p:cNvPr>
          <p:cNvSpPr txBox="1"/>
          <p:nvPr/>
        </p:nvSpPr>
        <p:spPr>
          <a:xfrm>
            <a:off x="1437752" y="1379237"/>
            <a:ext cx="9262402" cy="461665"/>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altLang="fr-FR" sz="2400" b="1" dirty="0">
                <a:solidFill>
                  <a:schemeClr val="accent1">
                    <a:lumMod val="50000"/>
                  </a:schemeClr>
                </a:solidFill>
                <a:latin typeface="+mj-lt"/>
              </a:rPr>
              <a:t>Focus visite d’achat </a:t>
            </a:r>
          </a:p>
        </p:txBody>
      </p:sp>
      <p:sp>
        <p:nvSpPr>
          <p:cNvPr id="8" name="ZoneTexte 7">
            <a:extLst>
              <a:ext uri="{FF2B5EF4-FFF2-40B4-BE49-F238E27FC236}">
                <a16:creationId xmlns:a16="http://schemas.microsoft.com/office/drawing/2014/main" id="{D21362F2-B796-4B90-349C-CF5C0993A627}"/>
              </a:ext>
            </a:extLst>
          </p:cNvPr>
          <p:cNvSpPr txBox="1"/>
          <p:nvPr/>
        </p:nvSpPr>
        <p:spPr>
          <a:xfrm>
            <a:off x="2486151" y="2004206"/>
            <a:ext cx="6097554" cy="4308872"/>
          </a:xfrm>
          <a:prstGeom prst="rect">
            <a:avLst/>
          </a:prstGeom>
          <a:noFill/>
        </p:spPr>
        <p:txBody>
          <a:bodyPr wrap="square">
            <a:spAutoFit/>
          </a:bodyPr>
          <a:lstStyle/>
          <a:p>
            <a:pPr algn="just">
              <a:buClr>
                <a:srgbClr val="00D613"/>
              </a:buClr>
            </a:pPr>
            <a:r>
              <a:rPr lang="fr-FR" sz="1600" dirty="0">
                <a:solidFill>
                  <a:srgbClr val="003366"/>
                </a:solidFill>
                <a:latin typeface="Calibri Bold" panose="020F0702030404030204" pitchFamily="34" charset="0"/>
                <a:cs typeface="Calibri Bold" panose="020F0702030404030204" pitchFamily="34" charset="0"/>
              </a:rPr>
              <a:t>Il est d’usage d’essayer le cheval avant son achat et de faire appel à un vétérinaire pour une expertise de transaction.</a:t>
            </a:r>
          </a:p>
          <a:p>
            <a:pPr algn="just">
              <a:buClr>
                <a:srgbClr val="00D613"/>
              </a:buClr>
            </a:pPr>
            <a:endParaRPr lang="fr-FR" sz="1600" dirty="0">
              <a:solidFill>
                <a:srgbClr val="003366"/>
              </a:solidFill>
              <a:latin typeface="Calibri Bold" panose="020F0702030404030204" pitchFamily="34" charset="0"/>
              <a:cs typeface="Calibri Bold" panose="020F0702030404030204" pitchFamily="34" charset="0"/>
            </a:endParaRPr>
          </a:p>
          <a:p>
            <a:pPr marL="285750" indent="-285750" algn="just">
              <a:buClr>
                <a:srgbClr val="00D613"/>
              </a:buClr>
              <a:buFontTx/>
              <a:buChar char="-"/>
            </a:pPr>
            <a:r>
              <a:rPr lang="fr-FR" sz="1600" dirty="0">
                <a:solidFill>
                  <a:srgbClr val="003366"/>
                </a:solidFill>
                <a:latin typeface="Calibri Bold" panose="020F0702030404030204" pitchFamily="34" charset="0"/>
                <a:cs typeface="Calibri Bold" panose="020F0702030404030204" pitchFamily="34" charset="0"/>
              </a:rPr>
              <a:t>Le contrat précisera les conditions de l’essai et si l’acheteur était accompagné d’un professionnel ou non</a:t>
            </a:r>
          </a:p>
          <a:p>
            <a:pPr marL="285750" indent="-285750" algn="just">
              <a:buClr>
                <a:srgbClr val="00D613"/>
              </a:buClr>
              <a:buFontTx/>
              <a:buChar char="-"/>
            </a:pPr>
            <a:r>
              <a:rPr lang="fr-FR" sz="1600" dirty="0">
                <a:solidFill>
                  <a:srgbClr val="003366"/>
                </a:solidFill>
                <a:latin typeface="Calibri Bold" panose="020F0702030404030204" pitchFamily="34" charset="0"/>
                <a:cs typeface="Calibri Bold" panose="020F0702030404030204" pitchFamily="34" charset="0"/>
              </a:rPr>
              <a:t>L’expertise vétérinaire de transaction sera également mentionnée avec le nom du vétérinaire et pourra être annexée au contrat.</a:t>
            </a:r>
          </a:p>
          <a:p>
            <a:pPr marL="742950" lvl="1" indent="-285750" algn="just">
              <a:buClr>
                <a:srgbClr val="00D613"/>
              </a:buClr>
              <a:buFontTx/>
              <a:buChar char="-"/>
            </a:pPr>
            <a:r>
              <a:rPr lang="fr-FR" sz="1600" dirty="0">
                <a:solidFill>
                  <a:srgbClr val="003366"/>
                </a:solidFill>
                <a:latin typeface="Calibri Bold" panose="020F0702030404030204" pitchFamily="34" charset="0"/>
                <a:cs typeface="Calibri Bold" panose="020F0702030404030204" pitchFamily="34" charset="0"/>
              </a:rPr>
              <a:t>Cette expertise de transaction peut être une condition suspensive ou résolutoire dans le contrat</a:t>
            </a:r>
          </a:p>
          <a:p>
            <a:pPr marL="742950" lvl="1" indent="-285750" algn="just">
              <a:buClr>
                <a:srgbClr val="00D613"/>
              </a:buClr>
              <a:buFontTx/>
              <a:buChar char="-"/>
            </a:pPr>
            <a:r>
              <a:rPr lang="fr-FR" sz="1600" dirty="0">
                <a:solidFill>
                  <a:srgbClr val="003366"/>
                </a:solidFill>
                <a:latin typeface="Calibri Bold" panose="020F0702030404030204" pitchFamily="34" charset="0"/>
                <a:cs typeface="Calibri Bold" panose="020F0702030404030204" pitchFamily="34" charset="0"/>
              </a:rPr>
              <a:t>Son étendue dépendra de l’usage envisagé du cheval et de son usage actuel.</a:t>
            </a:r>
          </a:p>
          <a:p>
            <a:pPr marL="742950" lvl="1" indent="-285750" algn="just">
              <a:buClr>
                <a:srgbClr val="00D613"/>
              </a:buClr>
              <a:buFontTx/>
              <a:buChar char="-"/>
            </a:pPr>
            <a:r>
              <a:rPr lang="fr-FR" sz="1600" dirty="0">
                <a:solidFill>
                  <a:srgbClr val="003366"/>
                </a:solidFill>
                <a:latin typeface="Calibri Bold" panose="020F0702030404030204" pitchFamily="34" charset="0"/>
                <a:cs typeface="Calibri Bold" panose="020F0702030404030204" pitchFamily="34" charset="0"/>
              </a:rPr>
              <a:t>Elle n’est qu’une photographie du cheval à un moment donné.</a:t>
            </a:r>
          </a:p>
          <a:p>
            <a:pPr lvl="1" algn="just">
              <a:buClr>
                <a:srgbClr val="00D613"/>
              </a:buClr>
            </a:pPr>
            <a:r>
              <a:rPr lang="fr-FR" sz="1600" i="1" dirty="0">
                <a:solidFill>
                  <a:srgbClr val="003366"/>
                </a:solidFill>
                <a:latin typeface="Calibri Bold" panose="020F0702030404030204" pitchFamily="34" charset="0"/>
                <a:cs typeface="Calibri Bold" panose="020F0702030404030204" pitchFamily="34" charset="0"/>
              </a:rPr>
              <a:t>La jurisprudence peut reprocher à l’acheteur de ne pas avoir fait effectuer une telle expertise d’où l’intérêt dans ce cas de le mentionner expressément dans le contrat de vente.</a:t>
            </a:r>
            <a:endParaRPr lang="fr-FR" sz="1600" i="1" dirty="0">
              <a:solidFill>
                <a:srgbClr val="003366"/>
              </a:solidFill>
              <a:cs typeface="Calibri Bold" panose="020F0702030404030204" pitchFamily="34" charset="0"/>
            </a:endParaRPr>
          </a:p>
          <a:p>
            <a:pPr algn="just">
              <a:buClr>
                <a:srgbClr val="00D613"/>
              </a:buClr>
            </a:pPr>
            <a:endParaRPr lang="fr-FR" u="sng" dirty="0">
              <a:solidFill>
                <a:srgbClr val="003366"/>
              </a:solidFill>
              <a:latin typeface="Calibri Bold" panose="020F0702030404030204" pitchFamily="34" charset="0"/>
              <a:cs typeface="Calibri Bold" panose="020F0702030404030204" pitchFamily="34" charset="0"/>
            </a:endParaRPr>
          </a:p>
        </p:txBody>
      </p:sp>
    </p:spTree>
    <p:extLst>
      <p:ext uri="{BB962C8B-B14F-4D97-AF65-F5344CB8AC3E}">
        <p14:creationId xmlns:p14="http://schemas.microsoft.com/office/powerpoint/2010/main" val="19194094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7AF58132-3F22-0DF6-FB50-E45FD82F752D}"/>
              </a:ext>
            </a:extLst>
          </p:cNvPr>
          <p:cNvSpPr>
            <a:spLocks noGrp="1"/>
          </p:cNvSpPr>
          <p:nvPr>
            <p:ph type="sldNum" sz="quarter" idx="12"/>
          </p:nvPr>
        </p:nvSpPr>
        <p:spPr/>
        <p:txBody>
          <a:bodyPr/>
          <a:lstStyle/>
          <a:p>
            <a:fld id="{C8DC92A0-B3A2-4DD6-A452-E2E3F1279ADB}" type="slidenum">
              <a:rPr lang="fr-FR" smtClean="0"/>
              <a:t>29</a:t>
            </a:fld>
            <a:endParaRPr lang="fr-FR"/>
          </a:p>
        </p:txBody>
      </p:sp>
      <p:sp>
        <p:nvSpPr>
          <p:cNvPr id="21" name="Titre 20">
            <a:extLst>
              <a:ext uri="{FF2B5EF4-FFF2-40B4-BE49-F238E27FC236}">
                <a16:creationId xmlns:a16="http://schemas.microsoft.com/office/drawing/2014/main" id="{5116D00F-335E-8E0C-0164-B18D64842FE1}"/>
              </a:ext>
            </a:extLst>
          </p:cNvPr>
          <p:cNvSpPr>
            <a:spLocks noGrp="1"/>
          </p:cNvSpPr>
          <p:nvPr>
            <p:ph type="title"/>
          </p:nvPr>
        </p:nvSpPr>
        <p:spPr/>
        <p:txBody>
          <a:bodyPr/>
          <a:lstStyle/>
          <a:p>
            <a:r>
              <a:rPr kumimoji="0" lang="fr-FR" sz="2000" b="0" i="0" u="none" strike="noStrike" kern="1200" cap="none" spc="0" normalizeH="0" baseline="0" noProof="0" dirty="0">
                <a:ln>
                  <a:noFill/>
                </a:ln>
                <a:solidFill>
                  <a:prstClr val="white"/>
                </a:solidFill>
                <a:effectLst/>
                <a:uLnTx/>
                <a:uFillTx/>
                <a:latin typeface="Calibri Bold" panose="020F0702030404030204" pitchFamily="34" charset="0"/>
                <a:ea typeface="+mj-ea"/>
                <a:cs typeface="Calibri Bold" panose="020F0702030404030204" pitchFamily="34" charset="0"/>
              </a:rPr>
              <a:t>I. Les modalités de transfert de propriété du cheval</a:t>
            </a:r>
            <a:br>
              <a:rPr kumimoji="0" lang="fr-FR" sz="2000" b="0" i="0" u="none" strike="noStrike" kern="1200" cap="none" spc="0" normalizeH="0" baseline="0" noProof="0" dirty="0">
                <a:ln>
                  <a:noFill/>
                </a:ln>
                <a:solidFill>
                  <a:prstClr val="white"/>
                </a:solidFill>
                <a:effectLst/>
                <a:uLnTx/>
                <a:uFillTx/>
                <a:latin typeface="Calibri Bold" panose="020F0702030404030204" pitchFamily="34" charset="0"/>
                <a:ea typeface="+mj-ea"/>
                <a:cs typeface="Calibri Bold" panose="020F0702030404030204" pitchFamily="34" charset="0"/>
              </a:rPr>
            </a:br>
            <a:endParaRPr lang="fr-FR" dirty="0"/>
          </a:p>
        </p:txBody>
      </p:sp>
      <p:sp>
        <p:nvSpPr>
          <p:cNvPr id="7" name="ZoneTexte 9">
            <a:extLst>
              <a:ext uri="{FF2B5EF4-FFF2-40B4-BE49-F238E27FC236}">
                <a16:creationId xmlns:a16="http://schemas.microsoft.com/office/drawing/2014/main" id="{312D0F61-7D79-318F-5EAD-2A8EB9F042E7}"/>
              </a:ext>
            </a:extLst>
          </p:cNvPr>
          <p:cNvSpPr txBox="1"/>
          <p:nvPr/>
        </p:nvSpPr>
        <p:spPr>
          <a:xfrm>
            <a:off x="1341276" y="1018864"/>
            <a:ext cx="9262402" cy="461665"/>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2400" b="1" dirty="0">
                <a:solidFill>
                  <a:schemeClr val="accent1">
                    <a:lumMod val="50000"/>
                  </a:schemeClr>
                </a:solidFill>
                <a:latin typeface="+mn-lt"/>
              </a:rPr>
              <a:t>B. Les garanties conventionnelles </a:t>
            </a:r>
            <a:endParaRPr lang="fr-FR" altLang="fr-FR" sz="1600" b="1" dirty="0">
              <a:solidFill>
                <a:schemeClr val="accent1">
                  <a:lumMod val="50000"/>
                </a:schemeClr>
              </a:solidFill>
              <a:latin typeface="+mj-lt"/>
            </a:endParaRPr>
          </a:p>
        </p:txBody>
      </p:sp>
      <p:sp>
        <p:nvSpPr>
          <p:cNvPr id="8" name="ZoneTexte 7">
            <a:extLst>
              <a:ext uri="{FF2B5EF4-FFF2-40B4-BE49-F238E27FC236}">
                <a16:creationId xmlns:a16="http://schemas.microsoft.com/office/drawing/2014/main" id="{D21362F2-B796-4B90-349C-CF5C0993A627}"/>
              </a:ext>
            </a:extLst>
          </p:cNvPr>
          <p:cNvSpPr txBox="1"/>
          <p:nvPr/>
        </p:nvSpPr>
        <p:spPr>
          <a:xfrm>
            <a:off x="2082497" y="2020002"/>
            <a:ext cx="9911442" cy="2308324"/>
          </a:xfrm>
          <a:prstGeom prst="rect">
            <a:avLst/>
          </a:prstGeom>
          <a:noFill/>
        </p:spPr>
        <p:txBody>
          <a:bodyPr wrap="square">
            <a:spAutoFit/>
          </a:bodyPr>
          <a:lstStyle/>
          <a:p>
            <a:pPr marL="285750" indent="-285750" algn="just">
              <a:buClr>
                <a:srgbClr val="00D613"/>
              </a:buClr>
              <a:buFont typeface="Wingdings" panose="05000000000000000000" pitchFamily="2" charset="2"/>
              <a:buChar char="Ø"/>
            </a:pPr>
            <a:r>
              <a:rPr lang="fr-FR" dirty="0">
                <a:solidFill>
                  <a:srgbClr val="003366"/>
                </a:solidFill>
                <a:latin typeface="Calibri Bold" panose="020F0702030404030204" pitchFamily="34" charset="0"/>
                <a:cs typeface="Calibri Bold" panose="020F0702030404030204" pitchFamily="34" charset="0"/>
              </a:rPr>
              <a:t>Le vendeur peut accorder à l’acheteur diverses garanties de reprises.</a:t>
            </a:r>
          </a:p>
          <a:p>
            <a:pPr marL="285750" indent="-285750" algn="just">
              <a:buClr>
                <a:srgbClr val="00D613"/>
              </a:buClr>
              <a:buFont typeface="Wingdings" panose="05000000000000000000" pitchFamily="2" charset="2"/>
              <a:buChar char="Ø"/>
            </a:pPr>
            <a:r>
              <a:rPr lang="fr-FR" dirty="0">
                <a:solidFill>
                  <a:srgbClr val="003366"/>
                </a:solidFill>
                <a:latin typeface="Calibri Bold" panose="020F0702030404030204" pitchFamily="34" charset="0"/>
                <a:cs typeface="Calibri Bold" panose="020F0702030404030204" pitchFamily="34" charset="0"/>
              </a:rPr>
              <a:t>La plus connue est celle des vices cachés, </a:t>
            </a:r>
          </a:p>
          <a:p>
            <a:pPr marL="285750" indent="-285750" algn="just">
              <a:buClr>
                <a:srgbClr val="00D613"/>
              </a:buClr>
              <a:buFont typeface="Wingdings" panose="05000000000000000000" pitchFamily="2" charset="2"/>
              <a:buChar char="Ø"/>
            </a:pPr>
            <a:r>
              <a:rPr lang="fr-FR" dirty="0">
                <a:solidFill>
                  <a:srgbClr val="003366"/>
                </a:solidFill>
                <a:latin typeface="Calibri Bold" panose="020F0702030404030204" pitchFamily="34" charset="0"/>
                <a:cs typeface="Calibri Bold" panose="020F0702030404030204" pitchFamily="34" charset="0"/>
              </a:rPr>
              <a:t>Mais il est aussi possible de prévoir des clauses de reprise avec dépréciation du prix au fil du temps sur une durée déterminée.</a:t>
            </a:r>
          </a:p>
          <a:p>
            <a:pPr algn="just">
              <a:buClr>
                <a:srgbClr val="00D613"/>
              </a:buClr>
            </a:pPr>
            <a:endParaRPr lang="fr-FR" dirty="0">
              <a:solidFill>
                <a:srgbClr val="003366"/>
              </a:solidFill>
              <a:highlight>
                <a:srgbClr val="FFFF00"/>
              </a:highlight>
              <a:latin typeface="Calibri Bold" panose="020F0702030404030204" pitchFamily="34" charset="0"/>
              <a:cs typeface="Calibri Bold" panose="020F0702030404030204" pitchFamily="34" charset="0"/>
            </a:endParaRPr>
          </a:p>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Nous examinerons ici le régime de la garantie des vices cachés, et nous vous laissons le soin d’imaginer toutes les clauses de garantie que vous pouvez imaginer (Attention aux clauses abusives dans les contrats relevant du Code de la consommation)</a:t>
            </a:r>
          </a:p>
        </p:txBody>
      </p:sp>
    </p:spTree>
    <p:extLst>
      <p:ext uri="{BB962C8B-B14F-4D97-AF65-F5344CB8AC3E}">
        <p14:creationId xmlns:p14="http://schemas.microsoft.com/office/powerpoint/2010/main" val="304167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20CAD3-1496-2EAB-BFE3-FAC08568983C}"/>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B43EDFEB-CF5B-8552-345C-6C06D2BCE659}"/>
              </a:ext>
            </a:extLst>
          </p:cNvPr>
          <p:cNvSpPr>
            <a:spLocks noGrp="1"/>
          </p:cNvSpPr>
          <p:nvPr>
            <p:ph sz="half" idx="1"/>
          </p:nvPr>
        </p:nvSpPr>
        <p:spPr>
          <a:xfrm>
            <a:off x="3581400" y="896322"/>
            <a:ext cx="6761672" cy="4122915"/>
          </a:xfrm>
        </p:spPr>
        <p:txBody>
          <a:bodyPr/>
          <a:lstStyle/>
          <a:p>
            <a:endParaRPr lang="fr-FR" dirty="0"/>
          </a:p>
          <a:p>
            <a:pPr algn="just"/>
            <a:r>
              <a:rPr lang="fr-FR" b="1" u="sng" dirty="0">
                <a:solidFill>
                  <a:srgbClr val="002060"/>
                </a:solidFill>
              </a:rPr>
              <a:t>La vente de cheval = un contrat de vente « classique » soumis à certaines spécificités en raison de l’objet de la vente : </a:t>
            </a:r>
          </a:p>
          <a:p>
            <a:pPr algn="just"/>
            <a:endParaRPr lang="fr-FR" b="1" u="sng" dirty="0">
              <a:solidFill>
                <a:srgbClr val="002060"/>
              </a:solidFill>
            </a:endParaRPr>
          </a:p>
          <a:p>
            <a:pPr algn="just"/>
            <a:r>
              <a:rPr lang="fr-FR" b="1" u="sng" dirty="0">
                <a:solidFill>
                  <a:srgbClr val="002060"/>
                </a:solidFill>
              </a:rPr>
              <a:t>Objet de la vente </a:t>
            </a:r>
            <a:r>
              <a:rPr lang="fr-FR" dirty="0">
                <a:solidFill>
                  <a:srgbClr val="002060"/>
                </a:solidFill>
              </a:rPr>
              <a:t>: Le cheval (= </a:t>
            </a:r>
            <a:r>
              <a:rPr lang="fr-FR" b="1" dirty="0">
                <a:solidFill>
                  <a:srgbClr val="002060"/>
                </a:solidFill>
              </a:rPr>
              <a:t>un « être vivant doué de sensibilité »</a:t>
            </a:r>
            <a:r>
              <a:rPr lang="fr-FR" dirty="0">
                <a:solidFill>
                  <a:srgbClr val="002060"/>
                </a:solidFill>
              </a:rPr>
              <a:t>. Il demeure soumis au </a:t>
            </a:r>
            <a:r>
              <a:rPr lang="fr-FR" b="1" dirty="0">
                <a:solidFill>
                  <a:srgbClr val="002060"/>
                </a:solidFill>
              </a:rPr>
              <a:t>régime des biens</a:t>
            </a:r>
            <a:r>
              <a:rPr lang="fr-FR" dirty="0">
                <a:solidFill>
                  <a:srgbClr val="002060"/>
                </a:solidFill>
              </a:rPr>
              <a:t>, sous réserve des lois qui les protègent  (Article 515-14 du Code civil)</a:t>
            </a:r>
          </a:p>
          <a:p>
            <a:pPr algn="just"/>
            <a:endParaRPr lang="fr-FR" dirty="0">
              <a:solidFill>
                <a:srgbClr val="002060"/>
              </a:solidFill>
            </a:endParaRPr>
          </a:p>
          <a:p>
            <a:pPr algn="just"/>
            <a:r>
              <a:rPr lang="fr-FR" b="1" u="sng" dirty="0">
                <a:solidFill>
                  <a:srgbClr val="002060"/>
                </a:solidFill>
              </a:rPr>
              <a:t>Régime applicable </a:t>
            </a:r>
            <a:r>
              <a:rPr lang="fr-FR" dirty="0">
                <a:solidFill>
                  <a:srgbClr val="002060"/>
                </a:solidFill>
              </a:rPr>
              <a:t>: celui de la </a:t>
            </a:r>
            <a:r>
              <a:rPr lang="fr-FR" b="1" dirty="0">
                <a:solidFill>
                  <a:srgbClr val="002060"/>
                </a:solidFill>
              </a:rPr>
              <a:t>vente des biens meubles corporels </a:t>
            </a:r>
            <a:r>
              <a:rPr lang="fr-FR" dirty="0">
                <a:solidFill>
                  <a:srgbClr val="002060"/>
                </a:solidFill>
              </a:rPr>
              <a:t>(articles 1582 et suivants du Code civil) avec des spécificités liées à la nature de la « chose » vendue </a:t>
            </a:r>
          </a:p>
          <a:p>
            <a:pPr algn="just"/>
            <a:endParaRPr lang="fr-FR" dirty="0">
              <a:solidFill>
                <a:srgbClr val="002060"/>
              </a:solidFill>
            </a:endParaRPr>
          </a:p>
          <a:p>
            <a:pPr algn="just"/>
            <a:endParaRPr lang="fr-FR" dirty="0">
              <a:solidFill>
                <a:srgbClr val="002060"/>
              </a:solidFill>
            </a:endParaRPr>
          </a:p>
        </p:txBody>
      </p:sp>
      <p:sp>
        <p:nvSpPr>
          <p:cNvPr id="4" name="Espace réservé de la date 3">
            <a:extLst>
              <a:ext uri="{FF2B5EF4-FFF2-40B4-BE49-F238E27FC236}">
                <a16:creationId xmlns:a16="http://schemas.microsoft.com/office/drawing/2014/main" id="{0C22E8A5-EAC2-5F64-7D68-F85F9CB5651E}"/>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7E6D173A-C5B8-7ADE-7A00-BC6AA0D85551}"/>
              </a:ext>
            </a:extLst>
          </p:cNvPr>
          <p:cNvSpPr>
            <a:spLocks noGrp="1"/>
          </p:cNvSpPr>
          <p:nvPr>
            <p:ph type="sldNum" sz="quarter" idx="12"/>
          </p:nvPr>
        </p:nvSpPr>
        <p:spPr/>
        <p:txBody>
          <a:bodyPr/>
          <a:lstStyle/>
          <a:p>
            <a:fld id="{C8DC92A0-B3A2-4DD6-A452-E2E3F1279ADB}" type="slidenum">
              <a:rPr lang="fr-FR" smtClean="0"/>
              <a:t>3</a:t>
            </a:fld>
            <a:endParaRPr lang="fr-FR"/>
          </a:p>
        </p:txBody>
      </p:sp>
      <p:pic>
        <p:nvPicPr>
          <p:cNvPr id="1026" name="Picture 2" descr="Vecteur Stock Code civil à la loupe | Adobe Stock">
            <a:extLst>
              <a:ext uri="{FF2B5EF4-FFF2-40B4-BE49-F238E27FC236}">
                <a16:creationId xmlns:a16="http://schemas.microsoft.com/office/drawing/2014/main" id="{DE61C1EA-7CEA-FF13-3BF6-F51CBB024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026" y="1167093"/>
            <a:ext cx="1465270" cy="146527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a:extLst>
              <a:ext uri="{FF2B5EF4-FFF2-40B4-BE49-F238E27FC236}">
                <a16:creationId xmlns:a16="http://schemas.microsoft.com/office/drawing/2014/main" id="{21D9C151-8F6D-07D7-CD4C-8AF02A495450}"/>
              </a:ext>
            </a:extLst>
          </p:cNvPr>
          <p:cNvPicPr>
            <a:picLocks noChangeAspect="1"/>
          </p:cNvPicPr>
          <p:nvPr/>
        </p:nvPicPr>
        <p:blipFill>
          <a:blip r:embed="rId3"/>
          <a:stretch>
            <a:fillRect/>
          </a:stretch>
        </p:blipFill>
        <p:spPr>
          <a:xfrm>
            <a:off x="1456743" y="3345812"/>
            <a:ext cx="1311708" cy="1311708"/>
          </a:xfrm>
          <a:prstGeom prst="rect">
            <a:avLst/>
          </a:prstGeom>
        </p:spPr>
      </p:pic>
    </p:spTree>
    <p:extLst>
      <p:ext uri="{BB962C8B-B14F-4D97-AF65-F5344CB8AC3E}">
        <p14:creationId xmlns:p14="http://schemas.microsoft.com/office/powerpoint/2010/main" val="6888534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C13A47-4AEE-2C94-A71A-979B8A4EB9C4}"/>
              </a:ext>
            </a:extLst>
          </p:cNvPr>
          <p:cNvSpPr>
            <a:spLocks noGrp="1"/>
          </p:cNvSpPr>
          <p:nvPr>
            <p:ph type="title"/>
          </p:nvPr>
        </p:nvSpPr>
        <p:spPr/>
        <p:txBody>
          <a:bodyPr/>
          <a:lstStyle/>
          <a:p>
            <a:endParaRPr lang="fr-FR"/>
          </a:p>
        </p:txBody>
      </p:sp>
      <p:sp>
        <p:nvSpPr>
          <p:cNvPr id="4" name="Espace réservé de la date 3">
            <a:extLst>
              <a:ext uri="{FF2B5EF4-FFF2-40B4-BE49-F238E27FC236}">
                <a16:creationId xmlns:a16="http://schemas.microsoft.com/office/drawing/2014/main" id="{0CD0ABB8-43F9-36C2-D472-08E9DA908CF6}"/>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64F00175-B160-26DC-5C74-84BB175D0B43}"/>
              </a:ext>
            </a:extLst>
          </p:cNvPr>
          <p:cNvSpPr>
            <a:spLocks noGrp="1"/>
          </p:cNvSpPr>
          <p:nvPr>
            <p:ph type="sldNum" sz="quarter" idx="12"/>
          </p:nvPr>
        </p:nvSpPr>
        <p:spPr/>
        <p:txBody>
          <a:bodyPr/>
          <a:lstStyle/>
          <a:p>
            <a:fld id="{C8DC92A0-B3A2-4DD6-A452-E2E3F1279ADB}" type="slidenum">
              <a:rPr lang="fr-FR" smtClean="0"/>
              <a:t>30</a:t>
            </a:fld>
            <a:endParaRPr lang="fr-FR"/>
          </a:p>
        </p:txBody>
      </p:sp>
      <p:sp>
        <p:nvSpPr>
          <p:cNvPr id="10" name="ZoneTexte 9">
            <a:extLst>
              <a:ext uri="{FF2B5EF4-FFF2-40B4-BE49-F238E27FC236}">
                <a16:creationId xmlns:a16="http://schemas.microsoft.com/office/drawing/2014/main" id="{BCAAB7F0-206D-206C-C817-0043F0F42389}"/>
              </a:ext>
            </a:extLst>
          </p:cNvPr>
          <p:cNvSpPr txBox="1"/>
          <p:nvPr/>
        </p:nvSpPr>
        <p:spPr>
          <a:xfrm>
            <a:off x="3252159" y="1332953"/>
            <a:ext cx="4968815" cy="3862596"/>
          </a:xfrm>
          <a:prstGeom prst="rect">
            <a:avLst/>
          </a:prstGeom>
          <a:noFill/>
        </p:spPr>
        <p:txBody>
          <a:bodyPr wrap="square">
            <a:spAutoFit/>
          </a:bodyPr>
          <a:lstStyle/>
          <a:p>
            <a:pPr algn="just"/>
            <a:endParaRPr lang="fr-FR" dirty="0">
              <a:sym typeface="Wingdings" panose="05000000000000000000" pitchFamily="2" charset="2"/>
            </a:endParaRPr>
          </a:p>
          <a:p>
            <a:pPr algn="just"/>
            <a:r>
              <a:rPr lang="fr-FR" b="1" dirty="0">
                <a:solidFill>
                  <a:srgbClr val="002060"/>
                </a:solidFill>
                <a:sym typeface="Wingdings" panose="05000000000000000000" pitchFamily="2" charset="2"/>
              </a:rPr>
              <a:t> </a:t>
            </a:r>
            <a:r>
              <a:rPr lang="fr-FR" b="1" u="sng" dirty="0">
                <a:solidFill>
                  <a:srgbClr val="002060"/>
                </a:solidFill>
                <a:sym typeface="Wingdings" panose="05000000000000000000" pitchFamily="2" charset="2"/>
              </a:rPr>
              <a:t>Par dérogation</a:t>
            </a:r>
            <a:r>
              <a:rPr lang="fr-FR" b="1" dirty="0">
                <a:solidFill>
                  <a:srgbClr val="002060"/>
                </a:solidFill>
                <a:sym typeface="Wingdings" panose="05000000000000000000" pitchFamily="2" charset="2"/>
              </a:rPr>
              <a:t>, l</a:t>
            </a:r>
            <a:r>
              <a:rPr lang="fr-FR" b="1" dirty="0">
                <a:solidFill>
                  <a:srgbClr val="002060"/>
                </a:solidFill>
              </a:rPr>
              <a:t>a convention contraire permet d’agir sur le fondement des vices cachés :</a:t>
            </a:r>
          </a:p>
          <a:p>
            <a:pPr algn="just"/>
            <a:r>
              <a:rPr lang="fr-FR" dirty="0">
                <a:solidFill>
                  <a:srgbClr val="002060"/>
                </a:solidFill>
              </a:rPr>
              <a:t>Elle est issue de l’article L 213-1 du Code Rural.</a:t>
            </a:r>
          </a:p>
          <a:p>
            <a:pPr algn="just"/>
            <a:endParaRPr lang="fr-FR" dirty="0">
              <a:solidFill>
                <a:srgbClr val="002060"/>
              </a:solidFill>
            </a:endParaRPr>
          </a:p>
          <a:p>
            <a:pPr algn="just"/>
            <a:r>
              <a:rPr lang="fr-FR" dirty="0">
                <a:solidFill>
                  <a:srgbClr val="002060"/>
                </a:solidFill>
              </a:rPr>
              <a:t>Si l’affection n’est pas dans la liste du code rural ou bien que le délai pour agir en résolution de la vente est dépassé, alors il faut envisager </a:t>
            </a:r>
            <a:r>
              <a:rPr lang="fr-FR" b="1" dirty="0">
                <a:solidFill>
                  <a:srgbClr val="002060"/>
                </a:solidFill>
              </a:rPr>
              <a:t>d’agir en garantie des vices cachés</a:t>
            </a:r>
            <a:r>
              <a:rPr lang="fr-FR" dirty="0">
                <a:solidFill>
                  <a:srgbClr val="002060"/>
                </a:solidFill>
              </a:rPr>
              <a:t>. </a:t>
            </a:r>
          </a:p>
          <a:p>
            <a:pPr algn="just"/>
            <a:endParaRPr lang="fr-FR" dirty="0">
              <a:solidFill>
                <a:srgbClr val="002060"/>
              </a:solidFill>
            </a:endParaRPr>
          </a:p>
          <a:p>
            <a:pPr algn="just"/>
            <a:r>
              <a:rPr lang="fr-FR" dirty="0">
                <a:solidFill>
                  <a:srgbClr val="002060"/>
                </a:solidFill>
              </a:rPr>
              <a:t>Attention cela suppose d’établir </a:t>
            </a:r>
            <a:r>
              <a:rPr lang="fr-FR" b="1" dirty="0">
                <a:solidFill>
                  <a:srgbClr val="002060"/>
                </a:solidFill>
              </a:rPr>
              <a:t>que les parties sont convenues, par convention contraire, de se soumettre à la garantie des vices cachés</a:t>
            </a:r>
            <a:r>
              <a:rPr lang="fr-FR" dirty="0">
                <a:solidFill>
                  <a:srgbClr val="002060"/>
                </a:solidFill>
              </a:rPr>
              <a:t>.</a:t>
            </a:r>
          </a:p>
          <a:p>
            <a:pPr algn="just"/>
            <a:endParaRPr lang="fr-FR" sz="1100" dirty="0">
              <a:solidFill>
                <a:srgbClr val="002060"/>
              </a:solidFill>
            </a:endParaRPr>
          </a:p>
        </p:txBody>
      </p:sp>
      <p:sp>
        <p:nvSpPr>
          <p:cNvPr id="3" name="ZoneTexte 9">
            <a:extLst>
              <a:ext uri="{FF2B5EF4-FFF2-40B4-BE49-F238E27FC236}">
                <a16:creationId xmlns:a16="http://schemas.microsoft.com/office/drawing/2014/main" id="{1DFF6365-20D2-8CA2-F265-007FD6779DC5}"/>
              </a:ext>
            </a:extLst>
          </p:cNvPr>
          <p:cNvSpPr txBox="1">
            <a:spLocks noGrp="1"/>
          </p:cNvSpPr>
          <p:nvPr>
            <p:ph sz="half" idx="1"/>
          </p:nvPr>
        </p:nvSpPr>
        <p:spPr>
          <a:xfrm>
            <a:off x="933092" y="952650"/>
            <a:ext cx="10515600" cy="424732"/>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sz="2400" b="1" dirty="0">
                <a:solidFill>
                  <a:srgbClr val="002060"/>
                </a:solidFill>
                <a:latin typeface="+mn-lt"/>
              </a:rPr>
              <a:t>La garantie des vices cachés</a:t>
            </a:r>
          </a:p>
        </p:txBody>
      </p:sp>
    </p:spTree>
    <p:extLst>
      <p:ext uri="{BB962C8B-B14F-4D97-AF65-F5344CB8AC3E}">
        <p14:creationId xmlns:p14="http://schemas.microsoft.com/office/powerpoint/2010/main" val="3545895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EE1283-BD4A-3956-50DD-43734E0A0D6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4D69682-E7D7-C497-F940-793D13B8EF90}"/>
              </a:ext>
            </a:extLst>
          </p:cNvPr>
          <p:cNvSpPr>
            <a:spLocks noGrp="1"/>
          </p:cNvSpPr>
          <p:nvPr>
            <p:ph sz="half" idx="1"/>
          </p:nvPr>
        </p:nvSpPr>
        <p:spPr>
          <a:xfrm>
            <a:off x="2743200" y="944677"/>
            <a:ext cx="7237561" cy="5122837"/>
          </a:xfrm>
        </p:spPr>
        <p:txBody>
          <a:bodyPr/>
          <a:lstStyle/>
          <a:p>
            <a:pPr marL="285750" indent="-285750" algn="just">
              <a:buFont typeface="Wingdings" panose="05000000000000000000" pitchFamily="2" charset="2"/>
              <a:buChar char="à"/>
            </a:pPr>
            <a:r>
              <a:rPr lang="fr-FR" sz="1400" b="1" u="sng" dirty="0">
                <a:solidFill>
                  <a:srgbClr val="002060"/>
                </a:solidFill>
                <a:latin typeface="+mn-lt"/>
              </a:rPr>
              <a:t>La notion de convention contraire</a:t>
            </a:r>
          </a:p>
          <a:p>
            <a:pPr algn="just"/>
            <a:r>
              <a:rPr lang="fr-FR" sz="1400" dirty="0">
                <a:solidFill>
                  <a:srgbClr val="002060"/>
                </a:solidFill>
                <a:latin typeface="+mn-lt"/>
              </a:rPr>
              <a:t>La jurisprudence a précisé que cette dérogation peut être prévue par une </a:t>
            </a:r>
            <a:r>
              <a:rPr lang="fr-FR" sz="1400" b="1" u="sng" dirty="0">
                <a:solidFill>
                  <a:srgbClr val="002060"/>
                </a:solidFill>
                <a:latin typeface="+mn-lt"/>
              </a:rPr>
              <a:t>convention écrite ou bien implicite</a:t>
            </a:r>
            <a:r>
              <a:rPr lang="fr-FR" sz="1400" dirty="0">
                <a:solidFill>
                  <a:srgbClr val="002060"/>
                </a:solidFill>
                <a:latin typeface="+mn-lt"/>
              </a:rPr>
              <a:t>, lorsque les chevaux objet de la vente sont destinés à un usage sportif.</a:t>
            </a:r>
          </a:p>
          <a:p>
            <a:pPr algn="just"/>
            <a:r>
              <a:rPr lang="fr-FR" sz="1400" dirty="0">
                <a:solidFill>
                  <a:srgbClr val="002060"/>
                </a:solidFill>
                <a:latin typeface="+mn-lt"/>
              </a:rPr>
              <a:t>C’est ce qu’a jugé la Cour de cassation en ces termes :</a:t>
            </a:r>
          </a:p>
          <a:p>
            <a:pPr algn="just"/>
            <a:r>
              <a:rPr lang="fr-FR" sz="1400" dirty="0">
                <a:solidFill>
                  <a:srgbClr val="002060"/>
                </a:solidFill>
                <a:latin typeface="+mn-lt"/>
              </a:rPr>
              <a:t>« Mais attendu que les règles de garantie des vices rédhibitoires susvisées peuvent être écartées par une </a:t>
            </a:r>
            <a:r>
              <a:rPr lang="fr-FR" sz="1400" b="1" u="sng" dirty="0">
                <a:solidFill>
                  <a:srgbClr val="002060"/>
                </a:solidFill>
                <a:latin typeface="+mn-lt"/>
              </a:rPr>
              <a:t>convention contraire implicite et résulter de la nature de l'animal et de sa destination </a:t>
            </a:r>
            <a:r>
              <a:rPr lang="fr-FR" sz="1400" dirty="0">
                <a:solidFill>
                  <a:srgbClr val="002060"/>
                </a:solidFill>
                <a:latin typeface="+mn-lt"/>
              </a:rPr>
              <a:t>; Que la cour d'appel qui a relevé que le cheval était destiné à la compétition de saut d'obstacles et que cette finalité qui n'était pas contestée, n'était pas mentionnée sur le rapport d'examen du vétérinaire auquel le vendeur avait présenté l'animal, a pu en déduire l'existence d'une convention dérogatoire implicite ; que ce faisant, elle a légalement justifié sa décision ; » Cass., 1ère civ., 17 octobre 2012, n°11-10.577</a:t>
            </a:r>
          </a:p>
          <a:p>
            <a:pPr algn="just"/>
            <a:r>
              <a:rPr lang="fr-FR" sz="1400" dirty="0">
                <a:solidFill>
                  <a:srgbClr val="002060"/>
                </a:solidFill>
                <a:latin typeface="+mn-lt"/>
              </a:rPr>
              <a:t> La Cour de cassation a rappelé cette solution dans une importante décision publiée au bulletin : « La convention écartant les dispositions du code rural et de la pêche maritime régissant la garantie des vices rédhibitoires dans les ventes d'animaux domestiques </a:t>
            </a:r>
            <a:r>
              <a:rPr lang="fr-FR" sz="1400" b="1" u="sng" dirty="0">
                <a:solidFill>
                  <a:srgbClr val="002060"/>
                </a:solidFill>
                <a:latin typeface="+mn-lt"/>
              </a:rPr>
              <a:t>peut être implicite et résulter de la destination des animaux vendus et du but que les parties se sont proposé et qui constitue la condition essentielle du contrat </a:t>
            </a:r>
            <a:r>
              <a:rPr lang="fr-FR" sz="1400" dirty="0">
                <a:solidFill>
                  <a:srgbClr val="002060"/>
                </a:solidFill>
                <a:latin typeface="+mn-lt"/>
              </a:rPr>
              <a:t>».  (Cass. 1ère civ., 1er juillet 2015, n° 13-25.489 Publié : cheval vendu pour une destination sportive à un prix très supérieur à un cheval de loisir)</a:t>
            </a:r>
          </a:p>
          <a:p>
            <a:pPr algn="just"/>
            <a:r>
              <a:rPr lang="fr-FR" sz="1400" dirty="0">
                <a:solidFill>
                  <a:srgbClr val="002060"/>
                </a:solidFill>
                <a:latin typeface="+mn-lt"/>
              </a:rPr>
              <a:t>Compte-tenu de la notion extensive de convention contraire, on peut s’interroger s’il ne sera pas préférable de l’exclure expressément du contrat en présence d’un professionnel et d’un consommateur.</a:t>
            </a:r>
          </a:p>
          <a:p>
            <a:pPr algn="just"/>
            <a:r>
              <a:rPr lang="fr-FR" sz="1400" dirty="0">
                <a:solidFill>
                  <a:srgbClr val="002060"/>
                </a:solidFill>
                <a:latin typeface="+mn-lt"/>
                <a:sym typeface="Wingdings" panose="05000000000000000000" pitchFamily="2" charset="2"/>
              </a:rPr>
              <a:t> </a:t>
            </a:r>
            <a:r>
              <a:rPr lang="fr-FR" sz="1400" b="1" dirty="0">
                <a:solidFill>
                  <a:srgbClr val="002060"/>
                </a:solidFill>
                <a:latin typeface="+mn-lt"/>
              </a:rPr>
              <a:t>Si cette preuve n’est pas rapportée, l’acquéreur ne pourra se fonder sur la garantie des vices cachés !</a:t>
            </a:r>
            <a:endParaRPr lang="fr-FR" sz="1400" b="1" dirty="0">
              <a:latin typeface="+mn-lt"/>
            </a:endParaRPr>
          </a:p>
        </p:txBody>
      </p:sp>
      <p:sp>
        <p:nvSpPr>
          <p:cNvPr id="4" name="Espace réservé de la date 3">
            <a:extLst>
              <a:ext uri="{FF2B5EF4-FFF2-40B4-BE49-F238E27FC236}">
                <a16:creationId xmlns:a16="http://schemas.microsoft.com/office/drawing/2014/main" id="{D8036555-4234-E4AA-7AB4-6C70C4FFD807}"/>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CD47D357-F645-D483-70B3-FBD77647291B}"/>
              </a:ext>
            </a:extLst>
          </p:cNvPr>
          <p:cNvSpPr>
            <a:spLocks noGrp="1"/>
          </p:cNvSpPr>
          <p:nvPr>
            <p:ph type="sldNum" sz="quarter" idx="12"/>
          </p:nvPr>
        </p:nvSpPr>
        <p:spPr/>
        <p:txBody>
          <a:bodyPr/>
          <a:lstStyle/>
          <a:p>
            <a:fld id="{C8DC92A0-B3A2-4DD6-A452-E2E3F1279ADB}" type="slidenum">
              <a:rPr lang="fr-FR" smtClean="0"/>
              <a:t>31</a:t>
            </a:fld>
            <a:endParaRPr lang="fr-FR"/>
          </a:p>
        </p:txBody>
      </p:sp>
      <p:pic>
        <p:nvPicPr>
          <p:cNvPr id="2050" name="Picture 2" descr="Justice Art vectoriel, icônes et graphiques à télécharger gratuitement">
            <a:extLst>
              <a:ext uri="{FF2B5EF4-FFF2-40B4-BE49-F238E27FC236}">
                <a16:creationId xmlns:a16="http://schemas.microsoft.com/office/drawing/2014/main" id="{AB2FD1DF-C190-3FED-0ADB-F7DECCD01A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926" y="83112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Panneau Attention Triangle - Image gratuite sur Pixabay">
            <a:extLst>
              <a:ext uri="{FF2B5EF4-FFF2-40B4-BE49-F238E27FC236}">
                <a16:creationId xmlns:a16="http://schemas.microsoft.com/office/drawing/2014/main" id="{D5E9B8FB-CB13-207F-0D75-1EBA1FE164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07" y="4702686"/>
            <a:ext cx="1028306" cy="102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539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9AF705-7758-8021-1620-EC8D7CF2F60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AF40665-9725-D153-35A8-00331FFD151C}"/>
              </a:ext>
            </a:extLst>
          </p:cNvPr>
          <p:cNvSpPr>
            <a:spLocks noGrp="1"/>
          </p:cNvSpPr>
          <p:nvPr>
            <p:ph sz="half" idx="1"/>
          </p:nvPr>
        </p:nvSpPr>
        <p:spPr/>
        <p:txBody>
          <a:bodyPr/>
          <a:lstStyle/>
          <a:p>
            <a:endParaRPr lang="fr-FR" dirty="0"/>
          </a:p>
          <a:p>
            <a:pPr algn="just"/>
            <a:endParaRPr lang="fr-FR" dirty="0"/>
          </a:p>
        </p:txBody>
      </p:sp>
      <p:sp>
        <p:nvSpPr>
          <p:cNvPr id="4" name="Espace réservé de la date 3">
            <a:extLst>
              <a:ext uri="{FF2B5EF4-FFF2-40B4-BE49-F238E27FC236}">
                <a16:creationId xmlns:a16="http://schemas.microsoft.com/office/drawing/2014/main" id="{0E296B66-29C7-3D41-28EA-1771C190D1D7}"/>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3997A470-877E-E7B9-50D9-2F4823280F37}"/>
              </a:ext>
            </a:extLst>
          </p:cNvPr>
          <p:cNvSpPr>
            <a:spLocks noGrp="1"/>
          </p:cNvSpPr>
          <p:nvPr>
            <p:ph type="sldNum" sz="quarter" idx="12"/>
          </p:nvPr>
        </p:nvSpPr>
        <p:spPr/>
        <p:txBody>
          <a:bodyPr/>
          <a:lstStyle/>
          <a:p>
            <a:fld id="{C8DC92A0-B3A2-4DD6-A452-E2E3F1279ADB}" type="slidenum">
              <a:rPr lang="fr-FR" smtClean="0"/>
              <a:t>32</a:t>
            </a:fld>
            <a:endParaRPr lang="fr-FR"/>
          </a:p>
        </p:txBody>
      </p:sp>
      <p:sp>
        <p:nvSpPr>
          <p:cNvPr id="6" name="Espace réservé du contenu 2">
            <a:extLst>
              <a:ext uri="{FF2B5EF4-FFF2-40B4-BE49-F238E27FC236}">
                <a16:creationId xmlns:a16="http://schemas.microsoft.com/office/drawing/2014/main" id="{E797C425-A292-62A6-8099-9A374B064D8F}"/>
              </a:ext>
            </a:extLst>
          </p:cNvPr>
          <p:cNvSpPr txBox="1">
            <a:spLocks/>
          </p:cNvSpPr>
          <p:nvPr/>
        </p:nvSpPr>
        <p:spPr>
          <a:xfrm>
            <a:off x="3051592" y="1476380"/>
            <a:ext cx="6088811" cy="5277879"/>
          </a:xfrm>
          <a:prstGeom prst="rect">
            <a:avLst/>
          </a:prstGeom>
        </p:spPr>
        <p:txBody>
          <a:bodyPr lIns="0" rIns="0"/>
          <a:lstStyle>
            <a:lvl1pPr marL="0" indent="0" algn="l" defTabSz="914400" rtl="0" eaLnBrk="1" latinLnBrk="0" hangingPunct="1">
              <a:lnSpc>
                <a:spcPct val="90000"/>
              </a:lnSpc>
              <a:spcBef>
                <a:spcPts val="1000"/>
              </a:spcBef>
              <a:buClr>
                <a:srgbClr val="003366"/>
              </a:buClr>
              <a:buFontTx/>
              <a:buNone/>
              <a:defRPr sz="1800" b="0" kern="1200">
                <a:solidFill>
                  <a:schemeClr val="tx1"/>
                </a:solidFill>
                <a:latin typeface="+mj-lt"/>
                <a:ea typeface="+mn-ea"/>
                <a:cs typeface="Arial" panose="020B0604020202020204" pitchFamily="34" charset="0"/>
              </a:defRPr>
            </a:lvl1pPr>
            <a:lvl2pPr marL="4572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à"/>
            </a:pPr>
            <a:endParaRPr lang="fr-FR" sz="1800" b="1" u="sng" dirty="0">
              <a:solidFill>
                <a:srgbClr val="002060"/>
              </a:solidFill>
              <a:latin typeface="+mn-lt"/>
            </a:endParaRPr>
          </a:p>
          <a:p>
            <a:pPr marL="285750" indent="-285750">
              <a:buFont typeface="Wingdings" panose="05000000000000000000" pitchFamily="2" charset="2"/>
              <a:buChar char="à"/>
            </a:pPr>
            <a:r>
              <a:rPr lang="fr-FR" sz="1800" b="1" u="sng" dirty="0">
                <a:solidFill>
                  <a:srgbClr val="002060"/>
                </a:solidFill>
                <a:latin typeface="+mn-lt"/>
              </a:rPr>
              <a:t>Les conditions de mise en œuvre de la garantie des vices cachés</a:t>
            </a:r>
            <a:r>
              <a:rPr lang="fr-FR" sz="1800" b="1" dirty="0">
                <a:solidFill>
                  <a:srgbClr val="002060"/>
                </a:solidFill>
                <a:latin typeface="+mn-lt"/>
              </a:rPr>
              <a:t> :</a:t>
            </a:r>
          </a:p>
          <a:p>
            <a:endParaRPr lang="fr-FR" dirty="0">
              <a:solidFill>
                <a:srgbClr val="002060"/>
              </a:solidFill>
              <a:highlight>
                <a:srgbClr val="FFFFFF"/>
              </a:highlight>
              <a:latin typeface="Marianne"/>
            </a:endParaRPr>
          </a:p>
          <a:p>
            <a:pPr algn="just"/>
            <a:r>
              <a:rPr lang="fr-FR" dirty="0">
                <a:solidFill>
                  <a:srgbClr val="002060"/>
                </a:solidFill>
                <a:highlight>
                  <a:srgbClr val="FFFFFF"/>
                </a:highlight>
                <a:latin typeface="Marianne"/>
              </a:rPr>
              <a:t>L’article 1641 du Code civil dispose que « </a:t>
            </a:r>
            <a:r>
              <a:rPr lang="fr-FR" i="1" dirty="0">
                <a:solidFill>
                  <a:srgbClr val="002060"/>
                </a:solidFill>
                <a:highlight>
                  <a:srgbClr val="FFFFFF"/>
                </a:highlight>
                <a:latin typeface="Marianne"/>
              </a:rPr>
              <a:t>Le vendeur est tenu de la garantie à raison des défauts </a:t>
            </a:r>
            <a:r>
              <a:rPr lang="fr-FR" b="1" i="1" dirty="0">
                <a:solidFill>
                  <a:srgbClr val="002060"/>
                </a:solidFill>
                <a:highlight>
                  <a:srgbClr val="FFFFFF"/>
                </a:highlight>
                <a:latin typeface="Marianne"/>
              </a:rPr>
              <a:t>cachés</a:t>
            </a:r>
            <a:r>
              <a:rPr lang="fr-FR" i="1" dirty="0">
                <a:solidFill>
                  <a:srgbClr val="002060"/>
                </a:solidFill>
                <a:highlight>
                  <a:srgbClr val="FFFFFF"/>
                </a:highlight>
                <a:latin typeface="Marianne"/>
              </a:rPr>
              <a:t> de la chose vendue qui la rendent </a:t>
            </a:r>
            <a:r>
              <a:rPr lang="fr-FR" b="1" i="1" dirty="0">
                <a:solidFill>
                  <a:srgbClr val="002060"/>
                </a:solidFill>
                <a:highlight>
                  <a:srgbClr val="FFFFFF"/>
                </a:highlight>
                <a:latin typeface="Marianne"/>
              </a:rPr>
              <a:t>impropre à l'usage auquel on la destine</a:t>
            </a:r>
            <a:r>
              <a:rPr lang="fr-FR" i="1" dirty="0">
                <a:solidFill>
                  <a:srgbClr val="002060"/>
                </a:solidFill>
                <a:highlight>
                  <a:srgbClr val="FFFFFF"/>
                </a:highlight>
                <a:latin typeface="Marianne"/>
              </a:rPr>
              <a:t>, ou qui diminuent tellement cet usage que </a:t>
            </a:r>
            <a:r>
              <a:rPr lang="fr-FR" b="1" i="1" dirty="0">
                <a:solidFill>
                  <a:srgbClr val="002060"/>
                </a:solidFill>
                <a:highlight>
                  <a:srgbClr val="FFFFFF"/>
                </a:highlight>
                <a:latin typeface="Marianne"/>
              </a:rPr>
              <a:t>l'acheteur ne l'aurait pas acquise, ou n'en aurait donné qu'un moindre prix, s'il les avait connus</a:t>
            </a:r>
            <a:r>
              <a:rPr lang="fr-FR" b="1" dirty="0">
                <a:solidFill>
                  <a:srgbClr val="002060"/>
                </a:solidFill>
                <a:highlight>
                  <a:srgbClr val="FFFFFF"/>
                </a:highlight>
                <a:latin typeface="Marianne"/>
              </a:rPr>
              <a:t>. </a:t>
            </a:r>
            <a:r>
              <a:rPr lang="fr-FR" dirty="0">
                <a:solidFill>
                  <a:srgbClr val="002060"/>
                </a:solidFill>
                <a:highlight>
                  <a:srgbClr val="FFFFFF"/>
                </a:highlight>
                <a:latin typeface="Marianne"/>
              </a:rPr>
              <a:t>»</a:t>
            </a:r>
          </a:p>
        </p:txBody>
      </p:sp>
      <p:pic>
        <p:nvPicPr>
          <p:cNvPr id="7" name="Picture 2" descr="Vecteur Stock Code civil à la loupe | Adobe Stock">
            <a:extLst>
              <a:ext uri="{FF2B5EF4-FFF2-40B4-BE49-F238E27FC236}">
                <a16:creationId xmlns:a16="http://schemas.microsoft.com/office/drawing/2014/main" id="{7D5BBDB8-6E1E-9B41-C298-215B76B8DB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072" y="1207092"/>
            <a:ext cx="1465270" cy="146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814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18BB64-D804-513D-0FC6-F68F57462827}"/>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D5A8E32-DDE8-B6B7-284A-923FE474E456}"/>
              </a:ext>
            </a:extLst>
          </p:cNvPr>
          <p:cNvSpPr>
            <a:spLocks noGrp="1"/>
          </p:cNvSpPr>
          <p:nvPr>
            <p:ph sz="half" idx="1"/>
          </p:nvPr>
        </p:nvSpPr>
        <p:spPr>
          <a:xfrm>
            <a:off x="2570672" y="1000663"/>
            <a:ext cx="6013033" cy="2622107"/>
          </a:xfrm>
        </p:spPr>
        <p:txBody>
          <a:bodyPr/>
          <a:lstStyle/>
          <a:p>
            <a:pPr algn="just"/>
            <a:r>
              <a:rPr lang="fr-FR" sz="1800" b="1" dirty="0">
                <a:solidFill>
                  <a:srgbClr val="002060"/>
                </a:solidFill>
              </a:rPr>
              <a:t>La charge de la preuve du vice caché pèse sur l’acquéreur du cheval, lequel doit établir :</a:t>
            </a:r>
          </a:p>
          <a:p>
            <a:pPr algn="just"/>
            <a:endParaRPr lang="fr-FR" dirty="0">
              <a:solidFill>
                <a:srgbClr val="002060"/>
              </a:solidFill>
              <a:highlight>
                <a:srgbClr val="FFFFFF"/>
              </a:highlight>
              <a:latin typeface="Marianne"/>
            </a:endParaRPr>
          </a:p>
          <a:p>
            <a:pPr marL="285750" indent="-285750">
              <a:buFont typeface="Wingdings" panose="05000000000000000000" pitchFamily="2" charset="2"/>
              <a:buChar char="ü"/>
            </a:pPr>
            <a:r>
              <a:rPr lang="fr-FR" dirty="0">
                <a:solidFill>
                  <a:srgbClr val="002060"/>
                </a:solidFill>
                <a:latin typeface="Marianne"/>
              </a:rPr>
              <a:t>l</a:t>
            </a:r>
            <a:r>
              <a:rPr lang="fr-FR" sz="1800" dirty="0">
                <a:solidFill>
                  <a:srgbClr val="002060"/>
                </a:solidFill>
              </a:rPr>
              <a:t>e caractère </a:t>
            </a:r>
            <a:r>
              <a:rPr lang="fr-FR" sz="1800" b="1" u="sng" dirty="0">
                <a:solidFill>
                  <a:srgbClr val="002060"/>
                </a:solidFill>
              </a:rPr>
              <a:t>caché</a:t>
            </a:r>
            <a:r>
              <a:rPr lang="fr-FR" sz="1800" dirty="0">
                <a:solidFill>
                  <a:srgbClr val="002060"/>
                </a:solidFill>
              </a:rPr>
              <a:t> du vice : </a:t>
            </a:r>
            <a:r>
              <a:rPr lang="fr-FR" sz="1800" b="1" dirty="0">
                <a:solidFill>
                  <a:srgbClr val="002060"/>
                </a:solidFill>
              </a:rPr>
              <a:t>appréciation selon la qualité de la partie</a:t>
            </a:r>
            <a:r>
              <a:rPr lang="fr-FR" sz="1800" dirty="0">
                <a:solidFill>
                  <a:srgbClr val="002060"/>
                </a:solidFill>
              </a:rPr>
              <a:t> (professionnelle ou profane);</a:t>
            </a:r>
            <a:r>
              <a:rPr lang="fr-FR" sz="1800" b="0" i="0" u="none" strike="noStrike" baseline="0" dirty="0">
                <a:solidFill>
                  <a:srgbClr val="000000"/>
                </a:solidFill>
                <a:latin typeface="Verdana" panose="020B0604030504040204" pitchFamily="34" charset="0"/>
              </a:rPr>
              <a:t> </a:t>
            </a:r>
          </a:p>
          <a:p>
            <a:pPr marL="285750" indent="-285750">
              <a:buFont typeface="Wingdings" panose="05000000000000000000" pitchFamily="2" charset="2"/>
              <a:buChar char="ü"/>
            </a:pPr>
            <a:r>
              <a:rPr lang="fr-FR" sz="1800" dirty="0">
                <a:solidFill>
                  <a:srgbClr val="002060"/>
                </a:solidFill>
              </a:rPr>
              <a:t>La gravité du vice : </a:t>
            </a:r>
            <a:r>
              <a:rPr lang="fr-FR" dirty="0">
                <a:solidFill>
                  <a:srgbClr val="002060"/>
                </a:solidFill>
              </a:rPr>
              <a:t>l</a:t>
            </a:r>
            <a:r>
              <a:rPr lang="fr-FR" sz="1800" dirty="0">
                <a:solidFill>
                  <a:srgbClr val="002060"/>
                </a:solidFill>
              </a:rPr>
              <a:t>e vice doit rendre le cheval </a:t>
            </a:r>
            <a:r>
              <a:rPr lang="fr-FR" sz="1800" b="1" u="sng" dirty="0">
                <a:solidFill>
                  <a:srgbClr val="002060"/>
                </a:solidFill>
              </a:rPr>
              <a:t>impropre à son usage </a:t>
            </a:r>
            <a:r>
              <a:rPr lang="fr-FR" sz="1800" dirty="0">
                <a:solidFill>
                  <a:srgbClr val="002060"/>
                </a:solidFill>
              </a:rPr>
              <a:t>(avoir précisé cet usage dans le contrat ou lors de la visite vétérinaire d’achat): </a:t>
            </a:r>
            <a:r>
              <a:rPr lang="fr-FR" dirty="0">
                <a:solidFill>
                  <a:srgbClr val="002060"/>
                </a:solidFill>
              </a:rPr>
              <a:t>L’acquéreur doit établir </a:t>
            </a:r>
            <a:r>
              <a:rPr lang="fr-FR" b="1" u="sng" dirty="0">
                <a:solidFill>
                  <a:srgbClr val="002060"/>
                </a:solidFill>
              </a:rPr>
              <a:t>qu’il n’aurait jamais acquis le cheval</a:t>
            </a:r>
            <a:r>
              <a:rPr lang="fr-FR" dirty="0">
                <a:solidFill>
                  <a:srgbClr val="002060"/>
                </a:solidFill>
              </a:rPr>
              <a:t> ou du moins pas au prix de vente.</a:t>
            </a:r>
            <a:endParaRPr lang="fr-FR" sz="1800" dirty="0">
              <a:solidFill>
                <a:srgbClr val="002060"/>
              </a:solidFill>
            </a:endParaRPr>
          </a:p>
          <a:p>
            <a:pPr marL="285750" indent="-285750">
              <a:buFont typeface="Wingdings" panose="05000000000000000000" pitchFamily="2" charset="2"/>
              <a:buChar char="ü"/>
            </a:pPr>
            <a:r>
              <a:rPr lang="fr-FR" dirty="0">
                <a:solidFill>
                  <a:srgbClr val="002060"/>
                </a:solidFill>
              </a:rPr>
              <a:t>Le vice doit </a:t>
            </a:r>
            <a:r>
              <a:rPr lang="fr-FR" b="1" u="sng" dirty="0">
                <a:solidFill>
                  <a:srgbClr val="002060"/>
                </a:solidFill>
              </a:rPr>
              <a:t>exister au jour de la vente </a:t>
            </a:r>
            <a:r>
              <a:rPr lang="fr-FR" dirty="0">
                <a:solidFill>
                  <a:srgbClr val="002060"/>
                </a:solidFill>
              </a:rPr>
              <a:t>(preuve de l’antériorité du vice par les examens vétérinaires);</a:t>
            </a:r>
          </a:p>
          <a:p>
            <a:endParaRPr lang="fr-FR" dirty="0">
              <a:solidFill>
                <a:srgbClr val="002060"/>
              </a:solidFill>
            </a:endParaRPr>
          </a:p>
          <a:p>
            <a:pPr algn="just"/>
            <a:r>
              <a:rPr lang="fr-FR" dirty="0">
                <a:solidFill>
                  <a:srgbClr val="002060"/>
                </a:solidFill>
                <a:latin typeface="+mn-lt"/>
              </a:rPr>
              <a:t>En principe, les problèmes comportementaux du cheval ne relèvent pas de la garantie des vices cachés laquelle porte essentiellement sur les pathologies révélées par un vétérinaire.</a:t>
            </a:r>
          </a:p>
          <a:p>
            <a:pPr algn="just"/>
            <a:endParaRPr lang="fr-FR" dirty="0">
              <a:solidFill>
                <a:srgbClr val="002060"/>
              </a:solidFill>
              <a:latin typeface="+mn-lt"/>
            </a:endParaRPr>
          </a:p>
          <a:p>
            <a:endParaRPr lang="fr-FR" dirty="0"/>
          </a:p>
        </p:txBody>
      </p:sp>
      <p:sp>
        <p:nvSpPr>
          <p:cNvPr id="4" name="Espace réservé de la date 3">
            <a:extLst>
              <a:ext uri="{FF2B5EF4-FFF2-40B4-BE49-F238E27FC236}">
                <a16:creationId xmlns:a16="http://schemas.microsoft.com/office/drawing/2014/main" id="{19362377-D98E-75C3-3841-B28D943AF2E8}"/>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149AD0D0-2D52-A54C-6728-194340CA5CDA}"/>
              </a:ext>
            </a:extLst>
          </p:cNvPr>
          <p:cNvSpPr>
            <a:spLocks noGrp="1"/>
          </p:cNvSpPr>
          <p:nvPr>
            <p:ph type="sldNum" sz="quarter" idx="12"/>
          </p:nvPr>
        </p:nvSpPr>
        <p:spPr/>
        <p:txBody>
          <a:bodyPr/>
          <a:lstStyle/>
          <a:p>
            <a:fld id="{C8DC92A0-B3A2-4DD6-A452-E2E3F1279ADB}" type="slidenum">
              <a:rPr lang="fr-FR" smtClean="0"/>
              <a:t>33</a:t>
            </a:fld>
            <a:endParaRPr lang="fr-FR"/>
          </a:p>
        </p:txBody>
      </p:sp>
      <p:pic>
        <p:nvPicPr>
          <p:cNvPr id="7" name="Picture 8" descr="Panneau Attention Triangle - Image gratuite sur Pixabay">
            <a:extLst>
              <a:ext uri="{FF2B5EF4-FFF2-40B4-BE49-F238E27FC236}">
                <a16:creationId xmlns:a16="http://schemas.microsoft.com/office/drawing/2014/main" id="{A7CA5DB7-A65F-9EB1-FB9F-F7BE0AE0F1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494" y="4550195"/>
            <a:ext cx="1028306" cy="102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271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F22CBE-7240-F5B9-BB44-0EF289911AB3}"/>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F0411B6-9FB3-9728-AFFE-F86C47AA2C76}"/>
              </a:ext>
            </a:extLst>
          </p:cNvPr>
          <p:cNvSpPr>
            <a:spLocks noGrp="1"/>
          </p:cNvSpPr>
          <p:nvPr>
            <p:ph sz="half" idx="1"/>
          </p:nvPr>
        </p:nvSpPr>
        <p:spPr>
          <a:xfrm>
            <a:off x="2717321" y="944730"/>
            <a:ext cx="7694762" cy="4968540"/>
          </a:xfrm>
        </p:spPr>
        <p:txBody>
          <a:bodyPr/>
          <a:lstStyle/>
          <a:p>
            <a:pPr marL="285750" indent="-285750" algn="just">
              <a:buFont typeface="Wingdings" panose="05000000000000000000" pitchFamily="2" charset="2"/>
              <a:buChar char="à"/>
            </a:pPr>
            <a:r>
              <a:rPr lang="fr-FR" b="1" u="sng" dirty="0">
                <a:solidFill>
                  <a:srgbClr val="002060"/>
                </a:solidFill>
                <a:latin typeface="+mn-lt"/>
              </a:rPr>
              <a:t>Le régime de l’action en garantie des vices cachés </a:t>
            </a:r>
            <a:r>
              <a:rPr lang="fr-FR" b="1" dirty="0">
                <a:solidFill>
                  <a:srgbClr val="002060"/>
                </a:solidFill>
                <a:latin typeface="+mn-lt"/>
              </a:rPr>
              <a:t>:</a:t>
            </a:r>
          </a:p>
          <a:p>
            <a:pPr algn="just"/>
            <a:endParaRPr lang="fr-FR" dirty="0">
              <a:solidFill>
                <a:srgbClr val="002060"/>
              </a:solidFill>
              <a:latin typeface="+mn-lt"/>
            </a:endParaRPr>
          </a:p>
          <a:p>
            <a:pPr algn="just"/>
            <a:r>
              <a:rPr lang="fr-FR" b="1" dirty="0">
                <a:solidFill>
                  <a:srgbClr val="002060"/>
                </a:solidFill>
                <a:latin typeface="+mn-lt"/>
              </a:rPr>
              <a:t>La charge de la preuve de l’antériorité du vice </a:t>
            </a:r>
            <a:r>
              <a:rPr lang="fr-FR" b="1" u="sng" dirty="0">
                <a:solidFill>
                  <a:srgbClr val="002060"/>
                </a:solidFill>
                <a:latin typeface="+mn-lt"/>
              </a:rPr>
              <a:t>pèse sur l’acquéreur</a:t>
            </a:r>
            <a:r>
              <a:rPr lang="fr-FR" b="1" dirty="0">
                <a:solidFill>
                  <a:srgbClr val="002060"/>
                </a:solidFill>
                <a:latin typeface="+mn-lt"/>
              </a:rPr>
              <a:t>.</a:t>
            </a:r>
          </a:p>
          <a:p>
            <a:pPr algn="just"/>
            <a:r>
              <a:rPr lang="fr-FR" b="1" dirty="0">
                <a:solidFill>
                  <a:srgbClr val="002060"/>
                </a:solidFill>
                <a:latin typeface="+mn-lt"/>
              </a:rPr>
              <a:t>L’acquéreur </a:t>
            </a:r>
            <a:r>
              <a:rPr lang="fr-FR" b="1" u="sng" dirty="0">
                <a:solidFill>
                  <a:srgbClr val="002060"/>
                </a:solidFill>
                <a:latin typeface="+mn-lt"/>
              </a:rPr>
              <a:t>professionnel</a:t>
            </a:r>
            <a:r>
              <a:rPr lang="fr-FR" b="1" dirty="0">
                <a:solidFill>
                  <a:srgbClr val="002060"/>
                </a:solidFill>
                <a:latin typeface="+mn-lt"/>
              </a:rPr>
              <a:t> est présumé avoir connaissance du vice. </a:t>
            </a:r>
            <a:r>
              <a:rPr lang="fr-FR" dirty="0">
                <a:solidFill>
                  <a:srgbClr val="002060"/>
                </a:solidFill>
                <a:latin typeface="+mn-lt"/>
              </a:rPr>
              <a:t>Cette </a:t>
            </a:r>
            <a:r>
              <a:rPr lang="fr-FR" u="sng" dirty="0">
                <a:solidFill>
                  <a:srgbClr val="002060"/>
                </a:solidFill>
                <a:latin typeface="+mn-lt"/>
              </a:rPr>
              <a:t>présomption simple </a:t>
            </a:r>
            <a:r>
              <a:rPr lang="fr-FR" dirty="0">
                <a:solidFill>
                  <a:srgbClr val="002060"/>
                </a:solidFill>
                <a:latin typeface="+mn-lt"/>
              </a:rPr>
              <a:t>doit être combattue par la preuve qu’il ignorait ce vice.</a:t>
            </a:r>
          </a:p>
          <a:p>
            <a:pPr marL="285750" indent="-285750" algn="just">
              <a:buFont typeface="Symbol" panose="05050102010706020507" pitchFamily="18" charset="2"/>
              <a:buChar char="Þ"/>
            </a:pPr>
            <a:r>
              <a:rPr lang="fr-FR" dirty="0">
                <a:solidFill>
                  <a:srgbClr val="002060"/>
                </a:solidFill>
                <a:latin typeface="+mn-lt"/>
              </a:rPr>
              <a:t>Essentiel de déterminer </a:t>
            </a:r>
            <a:r>
              <a:rPr lang="fr-FR" u="sng" dirty="0">
                <a:solidFill>
                  <a:srgbClr val="002060"/>
                </a:solidFill>
                <a:latin typeface="+mn-lt"/>
              </a:rPr>
              <a:t>la qualité des parties </a:t>
            </a:r>
            <a:r>
              <a:rPr lang="fr-FR" dirty="0">
                <a:solidFill>
                  <a:srgbClr val="002060"/>
                </a:solidFill>
                <a:latin typeface="+mn-lt"/>
              </a:rPr>
              <a:t>au contrat de vente !</a:t>
            </a:r>
          </a:p>
          <a:p>
            <a:pPr algn="just"/>
            <a:r>
              <a:rPr lang="fr-FR" dirty="0">
                <a:solidFill>
                  <a:srgbClr val="002060"/>
                </a:solidFill>
                <a:latin typeface="+mn-lt"/>
              </a:rPr>
              <a:t>Est qualifiée de professionnelle toute personne physique ou morale </a:t>
            </a:r>
            <a:r>
              <a:rPr lang="fr-FR" b="1" u="sng" dirty="0">
                <a:solidFill>
                  <a:srgbClr val="002060"/>
                </a:solidFill>
                <a:latin typeface="+mn-lt"/>
              </a:rPr>
              <a:t>agissant dans le cadre de son activité professionnelle.</a:t>
            </a:r>
            <a:r>
              <a:rPr lang="fr-FR" b="1" dirty="0">
                <a:solidFill>
                  <a:srgbClr val="002060"/>
                </a:solidFill>
                <a:latin typeface="+mn-lt"/>
              </a:rPr>
              <a:t> </a:t>
            </a:r>
          </a:p>
          <a:p>
            <a:pPr algn="just"/>
            <a:r>
              <a:rPr lang="fr-FR" b="1" u="sng" dirty="0">
                <a:solidFill>
                  <a:schemeClr val="accent3">
                    <a:lumMod val="50000"/>
                  </a:schemeClr>
                </a:solidFill>
                <a:latin typeface="+mn-lt"/>
              </a:rPr>
              <a:t>Exemples</a:t>
            </a:r>
            <a:r>
              <a:rPr lang="fr-FR" b="1" dirty="0">
                <a:solidFill>
                  <a:schemeClr val="accent3">
                    <a:lumMod val="50000"/>
                  </a:schemeClr>
                </a:solidFill>
                <a:latin typeface="+mn-lt"/>
              </a:rPr>
              <a:t> :</a:t>
            </a:r>
          </a:p>
          <a:p>
            <a:r>
              <a:rPr lang="fr-FR" dirty="0">
                <a:solidFill>
                  <a:schemeClr val="accent3">
                    <a:lumMod val="50000"/>
                  </a:schemeClr>
                </a:solidFill>
                <a:latin typeface="+mn-lt"/>
              </a:rPr>
              <a:t>L’acquéreur moniteur d’équitation qui achète un cheval </a:t>
            </a:r>
            <a:r>
              <a:rPr lang="fr-FR" u="sng" dirty="0">
                <a:solidFill>
                  <a:schemeClr val="accent3">
                    <a:lumMod val="50000"/>
                  </a:schemeClr>
                </a:solidFill>
                <a:latin typeface="+mn-lt"/>
              </a:rPr>
              <a:t>à titre personnel </a:t>
            </a:r>
            <a:r>
              <a:rPr lang="fr-FR" dirty="0">
                <a:solidFill>
                  <a:schemeClr val="accent3">
                    <a:lumMod val="50000"/>
                  </a:schemeClr>
                </a:solidFill>
                <a:latin typeface="+mn-lt"/>
              </a:rPr>
              <a:t>n’est pas qualifié de professionnel. (CA Montpellier 21 septembre 2016) </a:t>
            </a:r>
          </a:p>
          <a:p>
            <a:pPr algn="just"/>
            <a:r>
              <a:rPr lang="fr-FR" dirty="0">
                <a:solidFill>
                  <a:schemeClr val="accent3">
                    <a:lumMod val="50000"/>
                  </a:schemeClr>
                </a:solidFill>
                <a:latin typeface="+mn-lt"/>
              </a:rPr>
              <a:t>L’acquéreur agréé par une association régionale d’éleveurs de chevaux de selle, ayant acquis un cheval </a:t>
            </a:r>
            <a:r>
              <a:rPr lang="fr-FR" u="sng" dirty="0">
                <a:solidFill>
                  <a:schemeClr val="accent3">
                    <a:lumMod val="50000"/>
                  </a:schemeClr>
                </a:solidFill>
                <a:latin typeface="+mn-lt"/>
              </a:rPr>
              <a:t>en vue de le revendre</a:t>
            </a:r>
            <a:r>
              <a:rPr lang="fr-FR" dirty="0">
                <a:solidFill>
                  <a:schemeClr val="accent3">
                    <a:lumMod val="50000"/>
                  </a:schemeClr>
                </a:solidFill>
                <a:latin typeface="+mn-lt"/>
              </a:rPr>
              <a:t> est réputé avoir conclu cette vente en qualité de de professionnel. (CA Dijon 30 janvier 2014)</a:t>
            </a:r>
          </a:p>
          <a:p>
            <a:endParaRPr lang="fr-FR" sz="1800" b="0" i="0" u="none" strike="noStrike" baseline="0" dirty="0">
              <a:solidFill>
                <a:srgbClr val="6F2F9F"/>
              </a:solidFill>
              <a:latin typeface="Verdana" panose="020B0604030504040204" pitchFamily="34" charset="0"/>
            </a:endParaRPr>
          </a:p>
          <a:p>
            <a:pPr algn="just"/>
            <a:endParaRPr lang="fr-FR" dirty="0">
              <a:solidFill>
                <a:srgbClr val="002060"/>
              </a:solidFill>
              <a:latin typeface="+mn-lt"/>
            </a:endParaRPr>
          </a:p>
          <a:p>
            <a:endParaRPr lang="fr-FR" dirty="0"/>
          </a:p>
        </p:txBody>
      </p:sp>
      <p:sp>
        <p:nvSpPr>
          <p:cNvPr id="4" name="Espace réservé de la date 3">
            <a:extLst>
              <a:ext uri="{FF2B5EF4-FFF2-40B4-BE49-F238E27FC236}">
                <a16:creationId xmlns:a16="http://schemas.microsoft.com/office/drawing/2014/main" id="{3A94513C-DF08-4A8E-B494-8F69EB2B1DA4}"/>
              </a:ext>
            </a:extLst>
          </p:cNvPr>
          <p:cNvSpPr>
            <a:spLocks noGrp="1"/>
          </p:cNvSpPr>
          <p:nvPr>
            <p:ph type="dt" sz="half" idx="10"/>
          </p:nvPr>
        </p:nvSpPr>
        <p:spPr/>
        <p:txBody>
          <a:bodyPr/>
          <a:lstStyle/>
          <a:p>
            <a:fld id="{52A76A2B-01B0-4AC6-B589-A3F45D72731D}" type="datetime1">
              <a:rPr lang="fr-FR" smtClean="0"/>
              <a:t>29/04/2024</a:t>
            </a:fld>
            <a:endParaRPr lang="fr-FR" dirty="0"/>
          </a:p>
        </p:txBody>
      </p:sp>
      <p:sp>
        <p:nvSpPr>
          <p:cNvPr id="5" name="Espace réservé du numéro de diapositive 4">
            <a:extLst>
              <a:ext uri="{FF2B5EF4-FFF2-40B4-BE49-F238E27FC236}">
                <a16:creationId xmlns:a16="http://schemas.microsoft.com/office/drawing/2014/main" id="{0013DCB1-739A-A17A-5B2F-B8992A6813EB}"/>
              </a:ext>
            </a:extLst>
          </p:cNvPr>
          <p:cNvSpPr>
            <a:spLocks noGrp="1"/>
          </p:cNvSpPr>
          <p:nvPr>
            <p:ph type="sldNum" sz="quarter" idx="12"/>
          </p:nvPr>
        </p:nvSpPr>
        <p:spPr/>
        <p:txBody>
          <a:bodyPr/>
          <a:lstStyle/>
          <a:p>
            <a:fld id="{C8DC92A0-B3A2-4DD6-A452-E2E3F1279ADB}" type="slidenum">
              <a:rPr lang="fr-FR" smtClean="0"/>
              <a:t>34</a:t>
            </a:fld>
            <a:endParaRPr lang="fr-FR"/>
          </a:p>
        </p:txBody>
      </p:sp>
      <p:pic>
        <p:nvPicPr>
          <p:cNvPr id="6" name="Picture 8" descr="Panneau Attention Triangle - Image gratuite sur Pixabay">
            <a:extLst>
              <a:ext uri="{FF2B5EF4-FFF2-40B4-BE49-F238E27FC236}">
                <a16:creationId xmlns:a16="http://schemas.microsoft.com/office/drawing/2014/main" id="{9FF862B9-BBC5-1395-0046-07E1C899D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724" y="2107396"/>
            <a:ext cx="1028306" cy="102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2288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5788E6-D363-7564-DC0E-6DA2D7DD1598}"/>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DE11E1A-0209-6978-493A-DB4A26909E3E}"/>
              </a:ext>
            </a:extLst>
          </p:cNvPr>
          <p:cNvSpPr>
            <a:spLocks noGrp="1"/>
          </p:cNvSpPr>
          <p:nvPr>
            <p:ph sz="half" idx="1"/>
          </p:nvPr>
        </p:nvSpPr>
        <p:spPr>
          <a:xfrm>
            <a:off x="2828271" y="1392891"/>
            <a:ext cx="6195202" cy="5146021"/>
          </a:xfrm>
        </p:spPr>
        <p:txBody>
          <a:bodyPr/>
          <a:lstStyle/>
          <a:p>
            <a:pPr algn="just"/>
            <a:r>
              <a:rPr lang="fr-FR" b="1" i="0" u="sng" dirty="0">
                <a:solidFill>
                  <a:srgbClr val="002060"/>
                </a:solidFill>
                <a:effectLst/>
                <a:latin typeface="+mn-lt"/>
              </a:rPr>
              <a:t>Le vendeur professionnel est présumé avoir connaissance </a:t>
            </a:r>
            <a:r>
              <a:rPr lang="fr-FR" b="1" u="sng" dirty="0">
                <a:solidFill>
                  <a:srgbClr val="002060"/>
                </a:solidFill>
                <a:latin typeface="+mn-lt"/>
              </a:rPr>
              <a:t>du vice</a:t>
            </a:r>
            <a:r>
              <a:rPr lang="fr-FR" b="1" dirty="0">
                <a:solidFill>
                  <a:srgbClr val="002060"/>
                </a:solidFill>
                <a:latin typeface="+mn-lt"/>
              </a:rPr>
              <a:t>.(article 1645 du Code civil) </a:t>
            </a:r>
          </a:p>
          <a:p>
            <a:pPr algn="just"/>
            <a:endParaRPr lang="fr-FR" b="1" dirty="0">
              <a:solidFill>
                <a:srgbClr val="002060"/>
              </a:solidFill>
              <a:latin typeface="+mn-lt"/>
            </a:endParaRPr>
          </a:p>
          <a:p>
            <a:pPr algn="just"/>
            <a:r>
              <a:rPr lang="fr-FR" dirty="0">
                <a:solidFill>
                  <a:srgbClr val="002060"/>
                </a:solidFill>
                <a:latin typeface="+mn-lt"/>
              </a:rPr>
              <a:t>Cette </a:t>
            </a:r>
            <a:r>
              <a:rPr lang="fr-FR" u="sng" dirty="0">
                <a:solidFill>
                  <a:srgbClr val="002060"/>
                </a:solidFill>
                <a:latin typeface="+mn-lt"/>
              </a:rPr>
              <a:t>présomption est irréfragable </a:t>
            </a:r>
            <a:r>
              <a:rPr lang="fr-FR" dirty="0">
                <a:solidFill>
                  <a:srgbClr val="002060"/>
                </a:solidFill>
                <a:latin typeface="+mn-lt"/>
              </a:rPr>
              <a:t>et ne peut être renversée par le vendeur lequel doit en outre </a:t>
            </a:r>
            <a:r>
              <a:rPr lang="fr-FR" b="1" dirty="0">
                <a:solidFill>
                  <a:srgbClr val="002060"/>
                </a:solidFill>
                <a:latin typeface="+mn-lt"/>
              </a:rPr>
              <a:t>verser des dommages-intérêts</a:t>
            </a:r>
            <a:r>
              <a:rPr lang="fr-FR" dirty="0">
                <a:solidFill>
                  <a:srgbClr val="002060"/>
                </a:solidFill>
                <a:latin typeface="+mn-lt"/>
              </a:rPr>
              <a:t>. (jurisprudence constante, Cass. </a:t>
            </a:r>
            <a:r>
              <a:rPr lang="pt-BR" dirty="0">
                <a:solidFill>
                  <a:srgbClr val="002060"/>
                </a:solidFill>
                <a:latin typeface="+mn-lt"/>
              </a:rPr>
              <a:t>Com. 17 janv. 2024, F-B, n° 21-23.909)</a:t>
            </a:r>
            <a:endParaRPr lang="fr-FR" dirty="0">
              <a:solidFill>
                <a:srgbClr val="002060"/>
              </a:solidFill>
              <a:latin typeface="+mn-lt"/>
            </a:endParaRPr>
          </a:p>
          <a:p>
            <a:pPr marL="285750" indent="-285750" algn="just">
              <a:buFont typeface="Symbol" panose="05050102010706020507" pitchFamily="18" charset="2"/>
              <a:buChar char="Þ"/>
            </a:pPr>
            <a:r>
              <a:rPr lang="fr-FR" dirty="0">
                <a:solidFill>
                  <a:srgbClr val="002060"/>
                </a:solidFill>
                <a:latin typeface="+mn-lt"/>
              </a:rPr>
              <a:t>Essentiel de déterminer </a:t>
            </a:r>
            <a:r>
              <a:rPr lang="fr-FR" u="sng" dirty="0">
                <a:solidFill>
                  <a:srgbClr val="002060"/>
                </a:solidFill>
                <a:latin typeface="+mn-lt"/>
              </a:rPr>
              <a:t>la qualité des parties </a:t>
            </a:r>
            <a:r>
              <a:rPr lang="fr-FR" dirty="0">
                <a:solidFill>
                  <a:srgbClr val="002060"/>
                </a:solidFill>
                <a:latin typeface="+mn-lt"/>
              </a:rPr>
              <a:t>au contrat de vente !</a:t>
            </a:r>
          </a:p>
          <a:p>
            <a:pPr algn="just"/>
            <a:r>
              <a:rPr lang="fr-FR" dirty="0">
                <a:solidFill>
                  <a:srgbClr val="002060"/>
                </a:solidFill>
                <a:latin typeface="+mn-lt"/>
              </a:rPr>
              <a:t>Est qualifiée de professionnelle toute personne physique ou morale </a:t>
            </a:r>
            <a:r>
              <a:rPr lang="fr-FR" b="1" u="sng" dirty="0">
                <a:solidFill>
                  <a:srgbClr val="002060"/>
                </a:solidFill>
                <a:latin typeface="+mn-lt"/>
              </a:rPr>
              <a:t>agissant dans le cadre de son activité professionnelle.</a:t>
            </a:r>
            <a:r>
              <a:rPr lang="fr-FR" b="1" dirty="0">
                <a:solidFill>
                  <a:srgbClr val="002060"/>
                </a:solidFill>
                <a:latin typeface="+mn-lt"/>
              </a:rPr>
              <a:t> </a:t>
            </a:r>
            <a:r>
              <a:rPr lang="fr-FR" dirty="0">
                <a:solidFill>
                  <a:srgbClr val="002060"/>
                </a:solidFill>
                <a:latin typeface="+mn-lt"/>
              </a:rPr>
              <a:t>La jurisprudence apprécie également la </a:t>
            </a:r>
            <a:r>
              <a:rPr lang="fr-FR" u="sng" dirty="0">
                <a:solidFill>
                  <a:srgbClr val="002060"/>
                </a:solidFill>
                <a:latin typeface="+mn-lt"/>
              </a:rPr>
              <a:t>compétence technique </a:t>
            </a:r>
            <a:r>
              <a:rPr lang="fr-FR" dirty="0">
                <a:solidFill>
                  <a:srgbClr val="002060"/>
                </a:solidFill>
                <a:latin typeface="+mn-lt"/>
              </a:rPr>
              <a:t>de cette personne. (On parle de vendeur professionnel et non de professionnel de l’équitation)</a:t>
            </a:r>
          </a:p>
          <a:p>
            <a:pPr algn="just"/>
            <a:r>
              <a:rPr lang="fr-FR" dirty="0">
                <a:solidFill>
                  <a:srgbClr val="002060"/>
                </a:solidFill>
                <a:latin typeface="+mn-lt"/>
              </a:rPr>
              <a:t>Le régime étant dérogatoire l’application de ce texte est contestable.</a:t>
            </a:r>
          </a:p>
          <a:p>
            <a:endParaRPr lang="fr-FR" dirty="0"/>
          </a:p>
        </p:txBody>
      </p:sp>
      <p:sp>
        <p:nvSpPr>
          <p:cNvPr id="4" name="Espace réservé de la date 3">
            <a:extLst>
              <a:ext uri="{FF2B5EF4-FFF2-40B4-BE49-F238E27FC236}">
                <a16:creationId xmlns:a16="http://schemas.microsoft.com/office/drawing/2014/main" id="{99708A23-43E6-DE3C-765A-E2D1AFBD2C9A}"/>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A6203BD1-E5CE-5C7D-35AD-2F2E42FDCA8D}"/>
              </a:ext>
            </a:extLst>
          </p:cNvPr>
          <p:cNvSpPr>
            <a:spLocks noGrp="1"/>
          </p:cNvSpPr>
          <p:nvPr>
            <p:ph type="sldNum" sz="quarter" idx="12"/>
          </p:nvPr>
        </p:nvSpPr>
        <p:spPr/>
        <p:txBody>
          <a:bodyPr/>
          <a:lstStyle/>
          <a:p>
            <a:fld id="{C8DC92A0-B3A2-4DD6-A452-E2E3F1279ADB}" type="slidenum">
              <a:rPr lang="fr-FR" smtClean="0"/>
              <a:t>35</a:t>
            </a:fld>
            <a:endParaRPr lang="fr-FR"/>
          </a:p>
        </p:txBody>
      </p:sp>
      <p:pic>
        <p:nvPicPr>
          <p:cNvPr id="6" name="Picture 8" descr="Panneau Attention Triangle - Image gratuite sur Pixabay">
            <a:extLst>
              <a:ext uri="{FF2B5EF4-FFF2-40B4-BE49-F238E27FC236}">
                <a16:creationId xmlns:a16="http://schemas.microsoft.com/office/drawing/2014/main" id="{3230FE87-FAC0-1D74-60C7-9533C5256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6855" y="2376691"/>
            <a:ext cx="1028306" cy="1028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1900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7B5FF-D225-7FF3-0F82-E1C4928F840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16C1D155-76D7-4491-E928-62FB40ED410B}"/>
              </a:ext>
            </a:extLst>
          </p:cNvPr>
          <p:cNvSpPr>
            <a:spLocks noGrp="1"/>
          </p:cNvSpPr>
          <p:nvPr>
            <p:ph sz="half" idx="1"/>
          </p:nvPr>
        </p:nvSpPr>
        <p:spPr>
          <a:xfrm>
            <a:off x="2209800" y="855989"/>
            <a:ext cx="7054971" cy="5146021"/>
          </a:xfrm>
        </p:spPr>
        <p:txBody>
          <a:bodyPr/>
          <a:lstStyle/>
          <a:p>
            <a:r>
              <a:rPr lang="fr-FR" b="1" u="sng" dirty="0">
                <a:solidFill>
                  <a:schemeClr val="accent3">
                    <a:lumMod val="50000"/>
                  </a:schemeClr>
                </a:solidFill>
                <a:latin typeface="+mn-lt"/>
              </a:rPr>
              <a:t>Exemples</a:t>
            </a:r>
            <a:r>
              <a:rPr lang="fr-FR" b="1" dirty="0">
                <a:solidFill>
                  <a:schemeClr val="accent3">
                    <a:lumMod val="50000"/>
                  </a:schemeClr>
                </a:solidFill>
                <a:latin typeface="+mn-lt"/>
              </a:rPr>
              <a:t> :</a:t>
            </a:r>
          </a:p>
          <a:p>
            <a:r>
              <a:rPr lang="fr-FR" dirty="0">
                <a:solidFill>
                  <a:schemeClr val="accent3">
                    <a:lumMod val="50000"/>
                  </a:schemeClr>
                </a:solidFill>
                <a:latin typeface="+mn-lt"/>
              </a:rPr>
              <a:t>Les juges du fond analysent le faisceau d’indices pour retenir la qualité de vendeur professionnel : «  </a:t>
            </a:r>
            <a:r>
              <a:rPr lang="fr-FR" i="1" dirty="0">
                <a:solidFill>
                  <a:schemeClr val="accent3">
                    <a:lumMod val="50000"/>
                  </a:schemeClr>
                </a:solidFill>
                <a:latin typeface="+mn-lt"/>
              </a:rPr>
              <a:t>il résulte des investigations menées par l’expert judiciaire qu’il est </a:t>
            </a:r>
            <a:r>
              <a:rPr lang="fr-FR" b="1" i="1" dirty="0">
                <a:solidFill>
                  <a:schemeClr val="accent3">
                    <a:lumMod val="50000"/>
                  </a:schemeClr>
                </a:solidFill>
                <a:latin typeface="+mn-lt"/>
              </a:rPr>
              <a:t>aussi exploitant agricole en culture et élevage associés</a:t>
            </a:r>
            <a:r>
              <a:rPr lang="fr-FR" i="1" dirty="0">
                <a:solidFill>
                  <a:schemeClr val="accent3">
                    <a:lumMod val="50000"/>
                  </a:schemeClr>
                </a:solidFill>
                <a:latin typeface="+mn-lt"/>
              </a:rPr>
              <a:t>, </a:t>
            </a:r>
            <a:r>
              <a:rPr lang="fr-FR" b="1" i="1" dirty="0">
                <a:solidFill>
                  <a:schemeClr val="accent3">
                    <a:lumMod val="50000"/>
                  </a:schemeClr>
                </a:solidFill>
                <a:latin typeface="+mn-lt"/>
              </a:rPr>
              <a:t>adhérent d’une association regroupant des professionnels de la filière cheval</a:t>
            </a:r>
            <a:r>
              <a:rPr lang="fr-FR" i="1" dirty="0">
                <a:solidFill>
                  <a:schemeClr val="accent3">
                    <a:lumMod val="50000"/>
                  </a:schemeClr>
                </a:solidFill>
                <a:latin typeface="+mn-lt"/>
              </a:rPr>
              <a:t> et </a:t>
            </a:r>
            <a:r>
              <a:rPr lang="fr-FR" b="1" i="1" dirty="0">
                <a:solidFill>
                  <a:schemeClr val="accent3">
                    <a:lumMod val="50000"/>
                  </a:schemeClr>
                </a:solidFill>
                <a:latin typeface="+mn-lt"/>
              </a:rPr>
              <a:t>enregistré comme éleveur de chevaux de selle dans l’annuaire du magazine 'L’éperon'. </a:t>
            </a:r>
            <a:r>
              <a:rPr lang="fr-FR" i="1" dirty="0">
                <a:solidFill>
                  <a:schemeClr val="accent3">
                    <a:lumMod val="50000"/>
                  </a:schemeClr>
                </a:solidFill>
                <a:latin typeface="+mn-lt"/>
              </a:rPr>
              <a:t>Il a par ailleurs </a:t>
            </a:r>
            <a:r>
              <a:rPr lang="fr-FR" b="1" i="1" dirty="0">
                <a:solidFill>
                  <a:schemeClr val="accent3">
                    <a:lumMod val="50000"/>
                  </a:schemeClr>
                </a:solidFill>
                <a:latin typeface="+mn-lt"/>
              </a:rPr>
              <a:t>donné naissance, dans son 'Elevage des saules', à treize chevaux âgés désormais de cinq à quinze ans, </a:t>
            </a:r>
            <a:r>
              <a:rPr lang="fr-FR" i="1" dirty="0">
                <a:solidFill>
                  <a:schemeClr val="accent3">
                    <a:lumMod val="50000"/>
                  </a:schemeClr>
                </a:solidFill>
                <a:latin typeface="+mn-lt"/>
              </a:rPr>
              <a:t>dont Titan des saules</a:t>
            </a:r>
            <a:r>
              <a:rPr lang="fr-FR" dirty="0">
                <a:solidFill>
                  <a:schemeClr val="accent3">
                    <a:lumMod val="50000"/>
                  </a:schemeClr>
                </a:solidFill>
                <a:latin typeface="+mn-lt"/>
              </a:rPr>
              <a:t>. » (CA Douai, ch. 1 sect. 1, 19 janv. 2023, n° 21/00246)</a:t>
            </a:r>
            <a:endParaRPr lang="fr-FR" sz="1800" b="0" i="0" u="none" strike="noStrike" baseline="0" dirty="0">
              <a:solidFill>
                <a:srgbClr val="6F2F9F"/>
              </a:solidFill>
              <a:latin typeface="Verdana" panose="020B0604030504040204" pitchFamily="34" charset="0"/>
            </a:endParaRPr>
          </a:p>
          <a:p>
            <a:pPr algn="l"/>
            <a:endParaRPr lang="fr-FR" dirty="0">
              <a:solidFill>
                <a:schemeClr val="accent3">
                  <a:lumMod val="50000"/>
                </a:schemeClr>
              </a:solidFill>
              <a:highlight>
                <a:srgbClr val="FFFFFF"/>
              </a:highlight>
              <a:latin typeface="Tiempos Text"/>
            </a:endParaRPr>
          </a:p>
          <a:p>
            <a:pPr algn="l"/>
            <a:r>
              <a:rPr lang="fr-FR" dirty="0">
                <a:solidFill>
                  <a:schemeClr val="accent3">
                    <a:lumMod val="50000"/>
                  </a:schemeClr>
                </a:solidFill>
                <a:highlight>
                  <a:srgbClr val="FFFFFF"/>
                </a:highlight>
                <a:latin typeface="Tiempos Text"/>
              </a:rPr>
              <a:t>Les juges du fond rappellent que la participation à des compétition ne fait pas du vendeur un professionnel. Le vendeur ne peut être qualifié de professionnel si lors de la vente il n’exerce plus </a:t>
            </a:r>
            <a:r>
              <a:rPr lang="fr-FR" b="1" u="sng" dirty="0">
                <a:solidFill>
                  <a:schemeClr val="accent3">
                    <a:lumMod val="50000"/>
                  </a:schemeClr>
                </a:solidFill>
                <a:highlight>
                  <a:srgbClr val="FFFFFF"/>
                </a:highlight>
                <a:latin typeface="Tiempos Text"/>
              </a:rPr>
              <a:t>l’activité professionnelle </a:t>
            </a:r>
            <a:r>
              <a:rPr lang="fr-FR" dirty="0">
                <a:solidFill>
                  <a:schemeClr val="accent3">
                    <a:lumMod val="50000"/>
                  </a:schemeClr>
                </a:solidFill>
                <a:highlight>
                  <a:srgbClr val="FFFFFF"/>
                </a:highlight>
                <a:latin typeface="Tiempos Text"/>
              </a:rPr>
              <a:t>d’élevage de chevaux et si le certificat de vente (ou le contrat) indique que le vendeur </a:t>
            </a:r>
            <a:r>
              <a:rPr lang="fr-FR" b="1" u="sng" dirty="0">
                <a:solidFill>
                  <a:schemeClr val="accent3">
                    <a:lumMod val="50000"/>
                  </a:schemeClr>
                </a:solidFill>
                <a:highlight>
                  <a:srgbClr val="FFFFFF"/>
                </a:highlight>
                <a:latin typeface="Tiempos Text"/>
              </a:rPr>
              <a:t>a agi en qualité de </a:t>
            </a:r>
            <a:r>
              <a:rPr lang="fr-FR" dirty="0">
                <a:solidFill>
                  <a:schemeClr val="accent3">
                    <a:lumMod val="50000"/>
                  </a:schemeClr>
                </a:solidFill>
                <a:highlight>
                  <a:srgbClr val="FFFFFF"/>
                </a:highlight>
                <a:latin typeface="Tiempos Text"/>
              </a:rPr>
              <a:t>particulier (en son nom propre) et non en qualité de dirigeant d’un élevage. (</a:t>
            </a:r>
            <a:r>
              <a:rPr lang="fr-FR" dirty="0">
                <a:solidFill>
                  <a:schemeClr val="accent3">
                    <a:lumMod val="50000"/>
                  </a:schemeClr>
                </a:solidFill>
              </a:rPr>
              <a:t>CA Caen, 1re ch. civ., 19 déc. 2023, n° 21/00785.)</a:t>
            </a:r>
          </a:p>
        </p:txBody>
      </p:sp>
      <p:sp>
        <p:nvSpPr>
          <p:cNvPr id="4" name="Espace réservé de la date 3">
            <a:extLst>
              <a:ext uri="{FF2B5EF4-FFF2-40B4-BE49-F238E27FC236}">
                <a16:creationId xmlns:a16="http://schemas.microsoft.com/office/drawing/2014/main" id="{7F5CD3BC-3944-D89B-50C2-CA71B92E1EE1}"/>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B3B7CBDD-A5B5-E036-7D39-AEF31487D103}"/>
              </a:ext>
            </a:extLst>
          </p:cNvPr>
          <p:cNvSpPr>
            <a:spLocks noGrp="1"/>
          </p:cNvSpPr>
          <p:nvPr>
            <p:ph type="sldNum" sz="quarter" idx="12"/>
          </p:nvPr>
        </p:nvSpPr>
        <p:spPr/>
        <p:txBody>
          <a:bodyPr/>
          <a:lstStyle/>
          <a:p>
            <a:fld id="{C8DC92A0-B3A2-4DD6-A452-E2E3F1279ADB}" type="slidenum">
              <a:rPr lang="fr-FR" smtClean="0"/>
              <a:t>36</a:t>
            </a:fld>
            <a:endParaRPr lang="fr-FR"/>
          </a:p>
        </p:txBody>
      </p:sp>
    </p:spTree>
    <p:extLst>
      <p:ext uri="{BB962C8B-B14F-4D97-AF65-F5344CB8AC3E}">
        <p14:creationId xmlns:p14="http://schemas.microsoft.com/office/powerpoint/2010/main" val="3216289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869D98-586D-4320-BB6F-81E03FC5153A}"/>
              </a:ext>
            </a:extLst>
          </p:cNvPr>
          <p:cNvSpPr>
            <a:spLocks noGrp="1"/>
          </p:cNvSpPr>
          <p:nvPr>
            <p:ph type="title"/>
          </p:nvPr>
        </p:nvSpPr>
        <p:spPr/>
        <p:txBody>
          <a:bodyPr/>
          <a:lstStyle/>
          <a:p>
            <a:endParaRPr lang="fr-FR" dirty="0">
              <a:solidFill>
                <a:srgbClr val="002060"/>
              </a:solidFill>
            </a:endParaRPr>
          </a:p>
        </p:txBody>
      </p:sp>
      <p:sp>
        <p:nvSpPr>
          <p:cNvPr id="3" name="Espace réservé du contenu 2">
            <a:extLst>
              <a:ext uri="{FF2B5EF4-FFF2-40B4-BE49-F238E27FC236}">
                <a16:creationId xmlns:a16="http://schemas.microsoft.com/office/drawing/2014/main" id="{F047389D-6C22-69B0-DB5A-7A488A9A518C}"/>
              </a:ext>
            </a:extLst>
          </p:cNvPr>
          <p:cNvSpPr>
            <a:spLocks noGrp="1"/>
          </p:cNvSpPr>
          <p:nvPr>
            <p:ph sz="half" idx="1"/>
          </p:nvPr>
        </p:nvSpPr>
        <p:spPr>
          <a:xfrm>
            <a:off x="3351796" y="689806"/>
            <a:ext cx="5847273" cy="5146021"/>
          </a:xfrm>
        </p:spPr>
        <p:txBody>
          <a:bodyPr/>
          <a:lstStyle/>
          <a:p>
            <a:endParaRPr lang="fr-FR" dirty="0">
              <a:solidFill>
                <a:srgbClr val="002060"/>
              </a:solidFill>
            </a:endParaRPr>
          </a:p>
          <a:p>
            <a:pPr algn="just"/>
            <a:endParaRPr lang="fr-FR" dirty="0">
              <a:solidFill>
                <a:srgbClr val="002060"/>
              </a:solidFill>
            </a:endParaRPr>
          </a:p>
          <a:p>
            <a:pPr algn="just"/>
            <a:r>
              <a:rPr lang="fr-FR" dirty="0">
                <a:solidFill>
                  <a:srgbClr val="002060"/>
                </a:solidFill>
                <a:latin typeface="+mn-lt"/>
              </a:rPr>
              <a:t>Attention, le délai d’action pour agir en garantie des vices cachés est de </a:t>
            </a:r>
            <a:r>
              <a:rPr lang="fr-FR" b="1" u="sng" dirty="0">
                <a:solidFill>
                  <a:srgbClr val="002060"/>
                </a:solidFill>
                <a:latin typeface="+mn-lt"/>
              </a:rPr>
              <a:t>2 ans à compter de la découverte du vice</a:t>
            </a:r>
            <a:r>
              <a:rPr lang="fr-FR" b="1" dirty="0">
                <a:solidFill>
                  <a:srgbClr val="002060"/>
                </a:solidFill>
                <a:latin typeface="+mn-lt"/>
              </a:rPr>
              <a:t> ! </a:t>
            </a:r>
            <a:r>
              <a:rPr lang="fr-FR" dirty="0">
                <a:solidFill>
                  <a:srgbClr val="002060"/>
                </a:solidFill>
                <a:latin typeface="+mn-lt"/>
              </a:rPr>
              <a:t>(article 1648, alinéa 1er du Code civil) Il s’agit d’un délai de prescription (et non de forclusion) :</a:t>
            </a:r>
          </a:p>
          <a:p>
            <a:pPr algn="just"/>
            <a:r>
              <a:rPr lang="fr-FR" dirty="0">
                <a:solidFill>
                  <a:srgbClr val="002060"/>
                </a:solidFill>
                <a:latin typeface="+mn-lt"/>
                <a:sym typeface="Wingdings" panose="05000000000000000000" pitchFamily="2" charset="2"/>
              </a:rPr>
              <a:t> </a:t>
            </a:r>
            <a:r>
              <a:rPr lang="fr-FR" dirty="0">
                <a:solidFill>
                  <a:srgbClr val="002060"/>
                </a:solidFill>
                <a:latin typeface="+mn-lt"/>
              </a:rPr>
              <a:t>délai susceptible d’être interrompu (article 2231 du Code civil) ou suspendu notamment lorsqu'une mesure d'expertise est ordonnée .</a:t>
            </a:r>
          </a:p>
          <a:p>
            <a:pPr algn="just"/>
            <a:r>
              <a:rPr lang="fr-FR" dirty="0">
                <a:solidFill>
                  <a:srgbClr val="002060"/>
                </a:solidFill>
                <a:latin typeface="+mn-lt"/>
              </a:rPr>
              <a:t>La Cour de cassation a précisé que ce point de départ peut être reporté à la </a:t>
            </a:r>
            <a:r>
              <a:rPr lang="fr-FR" b="1" dirty="0">
                <a:solidFill>
                  <a:srgbClr val="002060"/>
                </a:solidFill>
                <a:latin typeface="+mn-lt"/>
              </a:rPr>
              <a:t>date du dépôt du rapport d'expertise judiciaire </a:t>
            </a:r>
            <a:r>
              <a:rPr lang="fr-FR" dirty="0">
                <a:solidFill>
                  <a:srgbClr val="002060"/>
                </a:solidFill>
                <a:latin typeface="+mn-lt"/>
              </a:rPr>
              <a:t>considérant que c’est à cette date l'acquéreur a une </a:t>
            </a:r>
            <a:r>
              <a:rPr lang="fr-FR" b="1" u="sng" dirty="0">
                <a:solidFill>
                  <a:srgbClr val="002060"/>
                </a:solidFill>
                <a:latin typeface="+mn-lt"/>
              </a:rPr>
              <a:t>connaissance certaine du vice. </a:t>
            </a:r>
          </a:p>
          <a:p>
            <a:endParaRPr lang="fr-FR" dirty="0">
              <a:solidFill>
                <a:srgbClr val="002060"/>
              </a:solidFill>
              <a:latin typeface="+mn-lt"/>
            </a:endParaRPr>
          </a:p>
          <a:p>
            <a:r>
              <a:rPr lang="fr-FR" dirty="0">
                <a:solidFill>
                  <a:srgbClr val="002060"/>
                </a:solidFill>
                <a:latin typeface="+mn-lt"/>
              </a:rPr>
              <a:t>En cas de contentieux, cette précision est utile si le vendeur nous oppose la prescription !</a:t>
            </a:r>
          </a:p>
        </p:txBody>
      </p:sp>
      <p:sp>
        <p:nvSpPr>
          <p:cNvPr id="4" name="Espace réservé de la date 3">
            <a:extLst>
              <a:ext uri="{FF2B5EF4-FFF2-40B4-BE49-F238E27FC236}">
                <a16:creationId xmlns:a16="http://schemas.microsoft.com/office/drawing/2014/main" id="{3AF40676-D9D4-FC74-F96E-FE1DE07A52C9}"/>
              </a:ext>
            </a:extLst>
          </p:cNvPr>
          <p:cNvSpPr>
            <a:spLocks noGrp="1"/>
          </p:cNvSpPr>
          <p:nvPr>
            <p:ph type="dt" sz="half" idx="10"/>
          </p:nvPr>
        </p:nvSpPr>
        <p:spPr/>
        <p:txBody>
          <a:bodyPr/>
          <a:lstStyle/>
          <a:p>
            <a:fld id="{52A76A2B-01B0-4AC6-B589-A3F45D72731D}" type="datetime1">
              <a:rPr lang="fr-FR" smtClean="0">
                <a:solidFill>
                  <a:srgbClr val="002060"/>
                </a:solidFill>
              </a:rPr>
              <a:t>29/04/2024</a:t>
            </a:fld>
            <a:endParaRPr lang="fr-FR">
              <a:solidFill>
                <a:srgbClr val="002060"/>
              </a:solidFill>
            </a:endParaRPr>
          </a:p>
        </p:txBody>
      </p:sp>
      <p:sp>
        <p:nvSpPr>
          <p:cNvPr id="5" name="Espace réservé du numéro de diapositive 4">
            <a:extLst>
              <a:ext uri="{FF2B5EF4-FFF2-40B4-BE49-F238E27FC236}">
                <a16:creationId xmlns:a16="http://schemas.microsoft.com/office/drawing/2014/main" id="{1D4D6A05-85A6-E311-F910-3CA1579DF2E5}"/>
              </a:ext>
            </a:extLst>
          </p:cNvPr>
          <p:cNvSpPr>
            <a:spLocks noGrp="1"/>
          </p:cNvSpPr>
          <p:nvPr>
            <p:ph type="sldNum" sz="quarter" idx="12"/>
          </p:nvPr>
        </p:nvSpPr>
        <p:spPr/>
        <p:txBody>
          <a:bodyPr/>
          <a:lstStyle/>
          <a:p>
            <a:fld id="{C8DC92A0-B3A2-4DD6-A452-E2E3F1279ADB}" type="slidenum">
              <a:rPr lang="fr-FR" smtClean="0">
                <a:solidFill>
                  <a:srgbClr val="002060"/>
                </a:solidFill>
              </a:rPr>
              <a:t>37</a:t>
            </a:fld>
            <a:endParaRPr lang="fr-FR">
              <a:solidFill>
                <a:srgbClr val="002060"/>
              </a:solidFill>
            </a:endParaRPr>
          </a:p>
        </p:txBody>
      </p:sp>
      <p:pic>
        <p:nvPicPr>
          <p:cNvPr id="6" name="Graphique 5" descr="Horloge avec un remplissage uni">
            <a:extLst>
              <a:ext uri="{FF2B5EF4-FFF2-40B4-BE49-F238E27FC236}">
                <a16:creationId xmlns:a16="http://schemas.microsoft.com/office/drawing/2014/main" id="{338D9E5C-52A6-6EF7-EF80-331DDC2226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52600" y="1363956"/>
            <a:ext cx="914400" cy="914400"/>
          </a:xfrm>
          <a:prstGeom prst="rect">
            <a:avLst/>
          </a:prstGeom>
        </p:spPr>
      </p:pic>
      <p:pic>
        <p:nvPicPr>
          <p:cNvPr id="7" name="Picture 2" descr="Vecteur ampoule avec des rayons brillent. style de bande dessinée. style plat. style dessiné à la main. style de griffonnage. symbole de créativité, d'innovation, d'inspiration, d'invention et d'idée. illustration vectorielle">
            <a:extLst>
              <a:ext uri="{FF2B5EF4-FFF2-40B4-BE49-F238E27FC236}">
                <a16:creationId xmlns:a16="http://schemas.microsoft.com/office/drawing/2014/main" id="{C57E404E-0A99-0C95-4980-92F81F5D8F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493207"/>
            <a:ext cx="1081274" cy="1081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4246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B68CE2-F73A-D0DD-F3A3-884C44B4017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20D98791-60BF-5704-93BE-3CF2CD215323}"/>
              </a:ext>
            </a:extLst>
          </p:cNvPr>
          <p:cNvSpPr>
            <a:spLocks noGrp="1"/>
          </p:cNvSpPr>
          <p:nvPr>
            <p:ph sz="half" idx="1"/>
          </p:nvPr>
        </p:nvSpPr>
        <p:spPr>
          <a:xfrm>
            <a:off x="2829463" y="987650"/>
            <a:ext cx="6590581" cy="5146021"/>
          </a:xfrm>
        </p:spPr>
        <p:txBody>
          <a:bodyPr/>
          <a:lstStyle/>
          <a:p>
            <a:pPr algn="just"/>
            <a:r>
              <a:rPr lang="fr-FR" dirty="0">
                <a:solidFill>
                  <a:srgbClr val="002060"/>
                </a:solidFill>
                <a:latin typeface="+mn-lt"/>
              </a:rPr>
              <a:t>Les conséquences possibles de l’action en garantie des vices cachés :</a:t>
            </a:r>
          </a:p>
          <a:p>
            <a:pPr algn="just"/>
            <a:endParaRPr lang="fr-FR" dirty="0">
              <a:solidFill>
                <a:srgbClr val="002060"/>
              </a:solidFill>
              <a:latin typeface="+mn-lt"/>
            </a:endParaRPr>
          </a:p>
          <a:p>
            <a:pPr marL="285750" indent="-285750" algn="just">
              <a:buFont typeface="Wingdings" panose="05000000000000000000" pitchFamily="2" charset="2"/>
              <a:buChar char="è"/>
            </a:pPr>
            <a:r>
              <a:rPr lang="fr-FR" dirty="0">
                <a:solidFill>
                  <a:srgbClr val="002060"/>
                </a:solidFill>
                <a:latin typeface="+mn-lt"/>
              </a:rPr>
              <a:t> Restituer le cheval et percevoir le remboursement intégral du prix de vente;</a:t>
            </a:r>
          </a:p>
          <a:p>
            <a:pPr algn="just"/>
            <a:r>
              <a:rPr lang="fr-FR" b="1" dirty="0">
                <a:solidFill>
                  <a:srgbClr val="002060"/>
                </a:solidFill>
                <a:latin typeface="+mn-lt"/>
              </a:rPr>
              <a:t>OU</a:t>
            </a:r>
          </a:p>
          <a:p>
            <a:pPr marL="285750" indent="-285750" algn="just">
              <a:buFont typeface="Wingdings" panose="05000000000000000000" pitchFamily="2" charset="2"/>
              <a:buChar char="è"/>
            </a:pPr>
            <a:r>
              <a:rPr lang="fr-FR" dirty="0">
                <a:solidFill>
                  <a:srgbClr val="002060"/>
                </a:solidFill>
                <a:latin typeface="+mn-lt"/>
              </a:rPr>
              <a:t> Garder le cheval et obtenir une réduction du prix de vente. La réduction du prix sera évaluée en fonction notamment des sommes déjà dépensées pour soigner le cheval, aux frais supplémentaires (vétérinaires, maréchalerie) à prévoir, ainsi qu’au regard de la valeur d’un cheval atteint de l’affection décelée (et l‘usage qu’il peut en être fait).</a:t>
            </a:r>
          </a:p>
          <a:p>
            <a:pPr marL="285750" indent="-285750" algn="just">
              <a:buFont typeface="Wingdings" panose="05000000000000000000" pitchFamily="2" charset="2"/>
              <a:buChar char="è"/>
            </a:pPr>
            <a:endParaRPr lang="fr-FR" dirty="0">
              <a:solidFill>
                <a:srgbClr val="002060"/>
              </a:solidFill>
              <a:latin typeface="+mn-lt"/>
            </a:endParaRPr>
          </a:p>
          <a:p>
            <a:pPr algn="just"/>
            <a:r>
              <a:rPr lang="fr-FR" dirty="0">
                <a:solidFill>
                  <a:srgbClr val="002060"/>
                </a:solidFill>
                <a:latin typeface="+mn-lt"/>
              </a:rPr>
              <a:t>Demander des dommages-intérêts en présence du vendeur professionnel ! (</a:t>
            </a:r>
            <a:r>
              <a:rPr lang="fr-FR" b="1" dirty="0">
                <a:solidFill>
                  <a:srgbClr val="002060"/>
                </a:solidFill>
                <a:latin typeface="+mn-lt"/>
              </a:rPr>
              <a:t>présomption irréfragable de connaissance du vice)</a:t>
            </a:r>
            <a:endParaRPr lang="fr-FR" dirty="0">
              <a:solidFill>
                <a:srgbClr val="002060"/>
              </a:solidFill>
              <a:latin typeface="+mn-lt"/>
            </a:endParaRPr>
          </a:p>
        </p:txBody>
      </p:sp>
      <p:sp>
        <p:nvSpPr>
          <p:cNvPr id="4" name="Espace réservé de la date 3">
            <a:extLst>
              <a:ext uri="{FF2B5EF4-FFF2-40B4-BE49-F238E27FC236}">
                <a16:creationId xmlns:a16="http://schemas.microsoft.com/office/drawing/2014/main" id="{659D66AA-5AF3-FD3E-AAF5-85C31A547E59}"/>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05717359-C131-15CE-0B57-A85A5A62D67A}"/>
              </a:ext>
            </a:extLst>
          </p:cNvPr>
          <p:cNvSpPr>
            <a:spLocks noGrp="1"/>
          </p:cNvSpPr>
          <p:nvPr>
            <p:ph type="sldNum" sz="quarter" idx="12"/>
          </p:nvPr>
        </p:nvSpPr>
        <p:spPr/>
        <p:txBody>
          <a:bodyPr/>
          <a:lstStyle/>
          <a:p>
            <a:fld id="{C8DC92A0-B3A2-4DD6-A452-E2E3F1279ADB}" type="slidenum">
              <a:rPr lang="fr-FR" smtClean="0"/>
              <a:t>38</a:t>
            </a:fld>
            <a:endParaRPr lang="fr-FR"/>
          </a:p>
        </p:txBody>
      </p:sp>
      <p:sp>
        <p:nvSpPr>
          <p:cNvPr id="7" name="Signe Plus 6">
            <a:extLst>
              <a:ext uri="{FF2B5EF4-FFF2-40B4-BE49-F238E27FC236}">
                <a16:creationId xmlns:a16="http://schemas.microsoft.com/office/drawing/2014/main" id="{CB356104-C27F-FBF5-99A4-6593675C5E32}"/>
              </a:ext>
            </a:extLst>
          </p:cNvPr>
          <p:cNvSpPr/>
          <p:nvPr/>
        </p:nvSpPr>
        <p:spPr>
          <a:xfrm>
            <a:off x="2089030" y="4727276"/>
            <a:ext cx="500332" cy="485895"/>
          </a:xfrm>
          <a:prstGeom prst="mathPlu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726216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60EEF3-C642-6F58-0490-90A74DAE0FCD}"/>
              </a:ext>
            </a:extLst>
          </p:cNvPr>
          <p:cNvSpPr>
            <a:spLocks noGrp="1"/>
          </p:cNvSpPr>
          <p:nvPr>
            <p:ph type="title"/>
          </p:nvPr>
        </p:nvSpPr>
        <p:spPr/>
        <p:txBody>
          <a:bodyPr/>
          <a:lstStyle/>
          <a:p>
            <a:endParaRPr lang="fr-FR"/>
          </a:p>
        </p:txBody>
      </p:sp>
      <p:sp>
        <p:nvSpPr>
          <p:cNvPr id="4" name="Espace réservé de la date 3">
            <a:extLst>
              <a:ext uri="{FF2B5EF4-FFF2-40B4-BE49-F238E27FC236}">
                <a16:creationId xmlns:a16="http://schemas.microsoft.com/office/drawing/2014/main" id="{2802FF8D-BF20-EE43-FC50-F3843EC18184}"/>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96528BBA-8B4A-95EC-FC41-A86E8ECCF0D5}"/>
              </a:ext>
            </a:extLst>
          </p:cNvPr>
          <p:cNvSpPr>
            <a:spLocks noGrp="1"/>
          </p:cNvSpPr>
          <p:nvPr>
            <p:ph type="sldNum" sz="quarter" idx="12"/>
          </p:nvPr>
        </p:nvSpPr>
        <p:spPr/>
        <p:txBody>
          <a:bodyPr/>
          <a:lstStyle/>
          <a:p>
            <a:fld id="{C8DC92A0-B3A2-4DD6-A452-E2E3F1279ADB}" type="slidenum">
              <a:rPr lang="fr-FR" smtClean="0"/>
              <a:t>39</a:t>
            </a:fld>
            <a:endParaRPr lang="fr-FR"/>
          </a:p>
        </p:txBody>
      </p:sp>
      <p:sp>
        <p:nvSpPr>
          <p:cNvPr id="7" name="ZoneTexte 6">
            <a:extLst>
              <a:ext uri="{FF2B5EF4-FFF2-40B4-BE49-F238E27FC236}">
                <a16:creationId xmlns:a16="http://schemas.microsoft.com/office/drawing/2014/main" id="{0D9B7A0C-C871-631F-9939-53587D28FC19}"/>
              </a:ext>
            </a:extLst>
          </p:cNvPr>
          <p:cNvSpPr txBox="1"/>
          <p:nvPr/>
        </p:nvSpPr>
        <p:spPr>
          <a:xfrm>
            <a:off x="3381599" y="3020276"/>
            <a:ext cx="7731159" cy="769441"/>
          </a:xfrm>
          <a:prstGeom prst="rect">
            <a:avLst/>
          </a:prstGeom>
          <a:noFill/>
        </p:spPr>
        <p:txBody>
          <a:bodyPr wrap="square">
            <a:spAutoFit/>
          </a:bodyPr>
          <a:lstStyle/>
          <a:p>
            <a:r>
              <a:rPr lang="fr-FR" sz="4400" b="1" dirty="0">
                <a:solidFill>
                  <a:srgbClr val="002060"/>
                </a:solidFill>
              </a:rPr>
              <a:t>Merci pour votre attention </a:t>
            </a:r>
          </a:p>
        </p:txBody>
      </p:sp>
    </p:spTree>
    <p:extLst>
      <p:ext uri="{BB962C8B-B14F-4D97-AF65-F5344CB8AC3E}">
        <p14:creationId xmlns:p14="http://schemas.microsoft.com/office/powerpoint/2010/main" val="135479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2149F8-E55F-CB2B-5CFC-D20CA64AFB96}"/>
              </a:ext>
            </a:extLst>
          </p:cNvPr>
          <p:cNvSpPr txBox="1">
            <a:spLocks/>
          </p:cNvSpPr>
          <p:nvPr/>
        </p:nvSpPr>
        <p:spPr>
          <a:xfrm>
            <a:off x="3423278" y="2480210"/>
            <a:ext cx="6780938" cy="3713556"/>
          </a:xfrm>
          <a:prstGeom prst="rect">
            <a:avLst/>
          </a:prstGeom>
        </p:spPr>
        <p:txBody>
          <a:bodyPr lIns="0" rIns="0"/>
          <a:lstStyle>
            <a:lvl1pPr marL="0" indent="0" algn="l" defTabSz="914400" rtl="0" eaLnBrk="1" latinLnBrk="0" hangingPunct="1">
              <a:lnSpc>
                <a:spcPct val="90000"/>
              </a:lnSpc>
              <a:spcBef>
                <a:spcPts val="1000"/>
              </a:spcBef>
              <a:buClr>
                <a:srgbClr val="003366"/>
              </a:buClr>
              <a:buFontTx/>
              <a:buNone/>
              <a:defRPr sz="1800" b="0" kern="1200">
                <a:solidFill>
                  <a:schemeClr val="tx1"/>
                </a:solidFill>
                <a:latin typeface="+mj-lt"/>
                <a:ea typeface="+mn-ea"/>
                <a:cs typeface="Arial" panose="020B0604020202020204" pitchFamily="34" charset="0"/>
              </a:defRPr>
            </a:lvl1pPr>
            <a:lvl2pPr marL="4572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D613"/>
              </a:buClr>
            </a:pPr>
            <a:r>
              <a:rPr lang="fr-FR" sz="2400" b="1" dirty="0">
                <a:solidFill>
                  <a:srgbClr val="002060"/>
                </a:solidFill>
                <a:latin typeface="+mn-lt"/>
              </a:rPr>
              <a:t>I. Le régime légal de la vente de cheval</a:t>
            </a:r>
          </a:p>
          <a:p>
            <a:pPr marL="342900" indent="-342900" algn="just">
              <a:buClr>
                <a:srgbClr val="00D613"/>
              </a:buClr>
              <a:buAutoNum type="alphaUcPeriod"/>
            </a:pPr>
            <a:r>
              <a:rPr lang="fr-FR" b="1" dirty="0">
                <a:solidFill>
                  <a:srgbClr val="002060"/>
                </a:solidFill>
                <a:latin typeface="+mn-lt"/>
              </a:rPr>
              <a:t>Formation du contrat de vente de cheval</a:t>
            </a:r>
          </a:p>
          <a:p>
            <a:pPr marL="342900" indent="-342900" algn="just">
              <a:buClr>
                <a:srgbClr val="00D613"/>
              </a:buClr>
              <a:buAutoNum type="alphaUcPeriod"/>
            </a:pPr>
            <a:r>
              <a:rPr lang="fr-FR" b="1" dirty="0">
                <a:solidFill>
                  <a:srgbClr val="002060"/>
                </a:solidFill>
                <a:latin typeface="+mn-lt"/>
              </a:rPr>
              <a:t>Les garanties légales applicables à la vente de cheval </a:t>
            </a:r>
          </a:p>
          <a:p>
            <a:pPr algn="just">
              <a:buClr>
                <a:srgbClr val="00D613"/>
              </a:buClr>
            </a:pPr>
            <a:endParaRPr lang="fr-FR" b="1" dirty="0">
              <a:solidFill>
                <a:schemeClr val="accent1">
                  <a:lumMod val="50000"/>
                </a:schemeClr>
              </a:solidFill>
              <a:latin typeface="+mn-lt"/>
            </a:endParaRPr>
          </a:p>
          <a:p>
            <a:pPr algn="just">
              <a:buClr>
                <a:srgbClr val="00D613"/>
              </a:buClr>
            </a:pPr>
            <a:r>
              <a:rPr lang="fr-FR" sz="2400" b="1" dirty="0">
                <a:solidFill>
                  <a:schemeClr val="accent1">
                    <a:lumMod val="50000"/>
                  </a:schemeClr>
                </a:solidFill>
                <a:latin typeface="+mn-lt"/>
              </a:rPr>
              <a:t>II. L’intérêt d’un contrat écrit : les clauses spécifiques</a:t>
            </a:r>
          </a:p>
          <a:p>
            <a:pPr marL="342900" indent="-342900" algn="just">
              <a:buClr>
                <a:srgbClr val="00D613"/>
              </a:buClr>
              <a:buAutoNum type="alphaUcPeriod"/>
            </a:pPr>
            <a:r>
              <a:rPr lang="fr-FR" b="1" dirty="0">
                <a:solidFill>
                  <a:schemeClr val="accent1">
                    <a:lumMod val="50000"/>
                  </a:schemeClr>
                </a:solidFill>
                <a:latin typeface="+mn-lt"/>
              </a:rPr>
              <a:t>Clauses relatives au transfert de propriété </a:t>
            </a:r>
          </a:p>
          <a:p>
            <a:pPr marL="342900" indent="-342900" algn="just">
              <a:buClr>
                <a:srgbClr val="00D613"/>
              </a:buClr>
              <a:buAutoNum type="alphaUcPeriod"/>
            </a:pPr>
            <a:r>
              <a:rPr lang="fr-FR" b="1" dirty="0">
                <a:solidFill>
                  <a:schemeClr val="accent1">
                    <a:lumMod val="50000"/>
                  </a:schemeClr>
                </a:solidFill>
                <a:latin typeface="+mn-lt"/>
              </a:rPr>
              <a:t>Garanties conventionnelles  </a:t>
            </a:r>
          </a:p>
          <a:p>
            <a:pPr algn="just">
              <a:buClr>
                <a:srgbClr val="00D613"/>
              </a:buClr>
            </a:pPr>
            <a:endParaRPr lang="fr-FR" sz="2000" b="1" dirty="0">
              <a:solidFill>
                <a:schemeClr val="accent1">
                  <a:lumMod val="50000"/>
                </a:schemeClr>
              </a:solidFill>
              <a:latin typeface="+mn-lt"/>
            </a:endParaRPr>
          </a:p>
          <a:p>
            <a:pPr algn="just">
              <a:buClr>
                <a:srgbClr val="00D613"/>
              </a:buClr>
            </a:pPr>
            <a:endParaRPr lang="fr-FR" dirty="0"/>
          </a:p>
          <a:p>
            <a:pPr algn="just">
              <a:buClr>
                <a:srgbClr val="00D613"/>
              </a:buClr>
            </a:pPr>
            <a:r>
              <a:rPr lang="fr-FR" dirty="0"/>
              <a:t>	</a:t>
            </a:r>
          </a:p>
          <a:p>
            <a:endParaRPr lang="fr-FR" dirty="0"/>
          </a:p>
        </p:txBody>
      </p:sp>
      <p:pic>
        <p:nvPicPr>
          <p:cNvPr id="5" name="Image 4" descr="Une image contenant cheval, Police, logo, Graphique&#10;&#10;Description générée automatiquement">
            <a:extLst>
              <a:ext uri="{FF2B5EF4-FFF2-40B4-BE49-F238E27FC236}">
                <a16:creationId xmlns:a16="http://schemas.microsoft.com/office/drawing/2014/main" id="{3AD7B06E-336E-EE82-C8E4-0605DE42F6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0971" y="193673"/>
            <a:ext cx="1813919" cy="947449"/>
          </a:xfrm>
          <a:prstGeom prst="rect">
            <a:avLst/>
          </a:prstGeom>
        </p:spPr>
      </p:pic>
      <p:sp>
        <p:nvSpPr>
          <p:cNvPr id="12" name="ZoneTexte 11">
            <a:extLst>
              <a:ext uri="{FF2B5EF4-FFF2-40B4-BE49-F238E27FC236}">
                <a16:creationId xmlns:a16="http://schemas.microsoft.com/office/drawing/2014/main" id="{6E2B7DEA-6D6F-95E4-6DD7-680134977933}"/>
              </a:ext>
            </a:extLst>
          </p:cNvPr>
          <p:cNvSpPr txBox="1"/>
          <p:nvPr/>
        </p:nvSpPr>
        <p:spPr>
          <a:xfrm>
            <a:off x="3364302" y="1579833"/>
            <a:ext cx="6094562" cy="461665"/>
          </a:xfrm>
          <a:prstGeom prst="rect">
            <a:avLst/>
          </a:prstGeom>
          <a:noFill/>
        </p:spPr>
        <p:txBody>
          <a:bodyPr wrap="square">
            <a:spAutoFit/>
          </a:bodyPr>
          <a:lstStyle/>
          <a:p>
            <a:r>
              <a:rPr lang="fr-FR" sz="2400" b="1" dirty="0">
                <a:solidFill>
                  <a:schemeClr val="accent1">
                    <a:lumMod val="50000"/>
                  </a:schemeClr>
                </a:solidFill>
              </a:rPr>
              <a:t>PLAN </a:t>
            </a:r>
          </a:p>
        </p:txBody>
      </p:sp>
    </p:spTree>
    <p:extLst>
      <p:ext uri="{BB962C8B-B14F-4D97-AF65-F5344CB8AC3E}">
        <p14:creationId xmlns:p14="http://schemas.microsoft.com/office/powerpoint/2010/main" val="2946836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6D25F-C8A0-2B7F-84B7-23A7C092AB48}"/>
              </a:ext>
            </a:extLst>
          </p:cNvPr>
          <p:cNvSpPr>
            <a:spLocks noGrp="1"/>
          </p:cNvSpPr>
          <p:nvPr>
            <p:ph type="title"/>
          </p:nvPr>
        </p:nvSpPr>
        <p:spPr>
          <a:xfrm>
            <a:off x="3078911" y="2072355"/>
            <a:ext cx="7010400" cy="1609107"/>
          </a:xfrm>
        </p:spPr>
        <p:txBody>
          <a:bodyPr/>
          <a:lstStyle/>
          <a:p>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r>
              <a:rPr lang="fr-FR" sz="4400" dirty="0">
                <a:solidFill>
                  <a:srgbClr val="003366"/>
                </a:solidFill>
                <a:latin typeface="Calibri Bold" panose="020F0702030404030204" pitchFamily="34" charset="0"/>
                <a:cs typeface="Calibri Bold" panose="020F0702030404030204" pitchFamily="34" charset="0"/>
              </a:rPr>
              <a:t>	</a:t>
            </a:r>
            <a:endParaRPr lang="fr-FR" sz="4400" dirty="0"/>
          </a:p>
        </p:txBody>
      </p:sp>
      <p:sp>
        <p:nvSpPr>
          <p:cNvPr id="3" name="Espace réservé du contenu 2">
            <a:extLst>
              <a:ext uri="{FF2B5EF4-FFF2-40B4-BE49-F238E27FC236}">
                <a16:creationId xmlns:a16="http://schemas.microsoft.com/office/drawing/2014/main" id="{9E2149F8-E55F-CB2B-5CFC-D20CA64AFB96}"/>
              </a:ext>
            </a:extLst>
          </p:cNvPr>
          <p:cNvSpPr txBox="1">
            <a:spLocks/>
          </p:cNvSpPr>
          <p:nvPr/>
        </p:nvSpPr>
        <p:spPr>
          <a:xfrm>
            <a:off x="2793973" y="3195476"/>
            <a:ext cx="9398027" cy="3457303"/>
          </a:xfrm>
          <a:prstGeom prst="rect">
            <a:avLst/>
          </a:prstGeom>
        </p:spPr>
        <p:txBody>
          <a:bodyPr lIns="0" rIns="0"/>
          <a:lstStyle>
            <a:lvl1pPr marL="0" indent="0" algn="l" defTabSz="914400" rtl="0" eaLnBrk="1" latinLnBrk="0" hangingPunct="1">
              <a:lnSpc>
                <a:spcPct val="90000"/>
              </a:lnSpc>
              <a:spcBef>
                <a:spcPts val="1000"/>
              </a:spcBef>
              <a:buClr>
                <a:srgbClr val="003366"/>
              </a:buClr>
              <a:buFontTx/>
              <a:buNone/>
              <a:defRPr sz="1800" b="0" kern="1200">
                <a:solidFill>
                  <a:schemeClr val="tx1"/>
                </a:solidFill>
                <a:latin typeface="+mj-lt"/>
                <a:ea typeface="+mn-ea"/>
                <a:cs typeface="Arial" panose="020B0604020202020204" pitchFamily="34" charset="0"/>
              </a:defRPr>
            </a:lvl1pPr>
            <a:lvl2pPr marL="4572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t>	</a:t>
            </a:r>
          </a:p>
          <a:p>
            <a:endParaRPr lang="fr-FR" dirty="0"/>
          </a:p>
        </p:txBody>
      </p:sp>
      <p:pic>
        <p:nvPicPr>
          <p:cNvPr id="5" name="Image 4">
            <a:extLst>
              <a:ext uri="{FF2B5EF4-FFF2-40B4-BE49-F238E27FC236}">
                <a16:creationId xmlns:a16="http://schemas.microsoft.com/office/drawing/2014/main" id="{F5509560-53E1-6FA2-FE6D-841973938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665" y="294120"/>
            <a:ext cx="1380176" cy="720896"/>
          </a:xfrm>
          <a:prstGeom prst="rect">
            <a:avLst/>
          </a:prstGeom>
        </p:spPr>
      </p:pic>
      <p:sp>
        <p:nvSpPr>
          <p:cNvPr id="6" name="ZoneTexte 5">
            <a:extLst>
              <a:ext uri="{FF2B5EF4-FFF2-40B4-BE49-F238E27FC236}">
                <a16:creationId xmlns:a16="http://schemas.microsoft.com/office/drawing/2014/main" id="{C21A71AF-D066-8535-34F4-436E904B9CE6}"/>
              </a:ext>
            </a:extLst>
          </p:cNvPr>
          <p:cNvSpPr txBox="1"/>
          <p:nvPr/>
        </p:nvSpPr>
        <p:spPr>
          <a:xfrm>
            <a:off x="3815032" y="2782669"/>
            <a:ext cx="6864470" cy="1200329"/>
          </a:xfrm>
          <a:prstGeom prst="rect">
            <a:avLst/>
          </a:prstGeom>
          <a:noFill/>
        </p:spPr>
        <p:txBody>
          <a:bodyPr wrap="square">
            <a:spAutoFit/>
          </a:bodyPr>
          <a:lstStyle/>
          <a:p>
            <a:pPr algn="just">
              <a:buClr>
                <a:srgbClr val="00D613"/>
              </a:buClr>
            </a:pPr>
            <a:r>
              <a:rPr lang="fr-FR" sz="3600" b="1" dirty="0">
                <a:solidFill>
                  <a:schemeClr val="accent1">
                    <a:lumMod val="50000"/>
                  </a:schemeClr>
                </a:solidFill>
                <a:latin typeface="+mn-lt"/>
              </a:rPr>
              <a:t>I. Le régime légal de la vente de cheval</a:t>
            </a:r>
          </a:p>
        </p:txBody>
      </p:sp>
    </p:spTree>
    <p:extLst>
      <p:ext uri="{BB962C8B-B14F-4D97-AF65-F5344CB8AC3E}">
        <p14:creationId xmlns:p14="http://schemas.microsoft.com/office/powerpoint/2010/main" val="3822207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06D25F-C8A0-2B7F-84B7-23A7C092AB48}"/>
              </a:ext>
            </a:extLst>
          </p:cNvPr>
          <p:cNvSpPr>
            <a:spLocks noGrp="1"/>
          </p:cNvSpPr>
          <p:nvPr>
            <p:ph type="title"/>
          </p:nvPr>
        </p:nvSpPr>
        <p:spPr>
          <a:xfrm>
            <a:off x="3078911" y="2072355"/>
            <a:ext cx="7010400" cy="1609107"/>
          </a:xfrm>
        </p:spPr>
        <p:txBody>
          <a:bodyPr/>
          <a:lstStyle/>
          <a:p>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br>
              <a:rPr lang="fr-FR" sz="3600" b="1" dirty="0">
                <a:solidFill>
                  <a:schemeClr val="accent1">
                    <a:lumMod val="50000"/>
                  </a:schemeClr>
                </a:solidFill>
                <a:latin typeface="+mn-lt"/>
              </a:rPr>
            </a:br>
            <a:r>
              <a:rPr lang="fr-FR" sz="4400" dirty="0">
                <a:solidFill>
                  <a:srgbClr val="003366"/>
                </a:solidFill>
                <a:latin typeface="Calibri Bold" panose="020F0702030404030204" pitchFamily="34" charset="0"/>
                <a:cs typeface="Calibri Bold" panose="020F0702030404030204" pitchFamily="34" charset="0"/>
              </a:rPr>
              <a:t>	</a:t>
            </a:r>
            <a:endParaRPr lang="fr-FR" sz="4400" dirty="0"/>
          </a:p>
        </p:txBody>
      </p:sp>
      <p:sp>
        <p:nvSpPr>
          <p:cNvPr id="3" name="Espace réservé du contenu 2">
            <a:extLst>
              <a:ext uri="{FF2B5EF4-FFF2-40B4-BE49-F238E27FC236}">
                <a16:creationId xmlns:a16="http://schemas.microsoft.com/office/drawing/2014/main" id="{9E2149F8-E55F-CB2B-5CFC-D20CA64AFB96}"/>
              </a:ext>
            </a:extLst>
          </p:cNvPr>
          <p:cNvSpPr txBox="1">
            <a:spLocks/>
          </p:cNvSpPr>
          <p:nvPr/>
        </p:nvSpPr>
        <p:spPr>
          <a:xfrm>
            <a:off x="2793973" y="3166967"/>
            <a:ext cx="9398027" cy="3457303"/>
          </a:xfrm>
          <a:prstGeom prst="rect">
            <a:avLst/>
          </a:prstGeom>
        </p:spPr>
        <p:txBody>
          <a:bodyPr lIns="0" rIns="0"/>
          <a:lstStyle>
            <a:lvl1pPr marL="0" indent="0" algn="l" defTabSz="914400" rtl="0" eaLnBrk="1" latinLnBrk="0" hangingPunct="1">
              <a:lnSpc>
                <a:spcPct val="90000"/>
              </a:lnSpc>
              <a:spcBef>
                <a:spcPts val="1000"/>
              </a:spcBef>
              <a:buClr>
                <a:srgbClr val="003366"/>
              </a:buClr>
              <a:buFontTx/>
              <a:buNone/>
              <a:defRPr sz="1800" b="0" kern="1200">
                <a:solidFill>
                  <a:schemeClr val="tx1"/>
                </a:solidFill>
                <a:latin typeface="+mj-lt"/>
                <a:ea typeface="+mn-ea"/>
                <a:cs typeface="Arial" panose="020B0604020202020204" pitchFamily="34" charset="0"/>
              </a:defRPr>
            </a:lvl1pPr>
            <a:lvl2pPr marL="4572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90000"/>
              </a:lnSpc>
              <a:spcBef>
                <a:spcPts val="500"/>
              </a:spcBef>
              <a:buClr>
                <a:srgbClr val="AF8D55"/>
              </a:buClr>
              <a:buFontTx/>
              <a:buNone/>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solidFill>
                  <a:srgbClr val="003366"/>
                </a:solidFill>
                <a:latin typeface="Calibri Bold" panose="020F0702030404030204" pitchFamily="34" charset="0"/>
                <a:cs typeface="Calibri Bold" panose="020F0702030404030204" pitchFamily="34" charset="0"/>
              </a:rPr>
              <a:t>		</a:t>
            </a:r>
          </a:p>
          <a:p>
            <a:pPr algn="just">
              <a:buClr>
                <a:srgbClr val="00D613"/>
              </a:buClr>
            </a:pPr>
            <a:r>
              <a:rPr lang="fr-FR" dirty="0"/>
              <a:t>	</a:t>
            </a:r>
          </a:p>
          <a:p>
            <a:endParaRPr lang="fr-FR" dirty="0"/>
          </a:p>
        </p:txBody>
      </p:sp>
      <p:pic>
        <p:nvPicPr>
          <p:cNvPr id="5" name="Image 4">
            <a:extLst>
              <a:ext uri="{FF2B5EF4-FFF2-40B4-BE49-F238E27FC236}">
                <a16:creationId xmlns:a16="http://schemas.microsoft.com/office/drawing/2014/main" id="{F5509560-53E1-6FA2-FE6D-841973938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665" y="294120"/>
            <a:ext cx="1380176" cy="720896"/>
          </a:xfrm>
          <a:prstGeom prst="rect">
            <a:avLst/>
          </a:prstGeom>
        </p:spPr>
      </p:pic>
      <p:sp>
        <p:nvSpPr>
          <p:cNvPr id="6" name="ZoneTexte 5">
            <a:extLst>
              <a:ext uri="{FF2B5EF4-FFF2-40B4-BE49-F238E27FC236}">
                <a16:creationId xmlns:a16="http://schemas.microsoft.com/office/drawing/2014/main" id="{C21A71AF-D066-8535-34F4-436E904B9CE6}"/>
              </a:ext>
            </a:extLst>
          </p:cNvPr>
          <p:cNvSpPr txBox="1"/>
          <p:nvPr/>
        </p:nvSpPr>
        <p:spPr>
          <a:xfrm>
            <a:off x="3815032" y="2782669"/>
            <a:ext cx="6864470" cy="1200329"/>
          </a:xfrm>
          <a:prstGeom prst="rect">
            <a:avLst/>
          </a:prstGeom>
          <a:noFill/>
        </p:spPr>
        <p:txBody>
          <a:bodyPr wrap="square">
            <a:spAutoFit/>
          </a:bodyPr>
          <a:lstStyle/>
          <a:p>
            <a:pPr algn="just">
              <a:buClr>
                <a:srgbClr val="00D613"/>
              </a:buClr>
            </a:pPr>
            <a:r>
              <a:rPr lang="fr-FR" sz="3600" dirty="0">
                <a:solidFill>
                  <a:schemeClr val="accent1">
                    <a:lumMod val="50000"/>
                  </a:schemeClr>
                </a:solidFill>
              </a:rPr>
              <a:t>A</a:t>
            </a:r>
            <a:r>
              <a:rPr lang="fr-FR" sz="3600" dirty="0">
                <a:solidFill>
                  <a:schemeClr val="accent1">
                    <a:lumMod val="50000"/>
                  </a:schemeClr>
                </a:solidFill>
                <a:latin typeface="+mn-lt"/>
              </a:rPr>
              <a:t>. </a:t>
            </a:r>
            <a:r>
              <a:rPr lang="fr-FR" sz="3600" u="sng" dirty="0">
                <a:solidFill>
                  <a:schemeClr val="accent1">
                    <a:lumMod val="50000"/>
                  </a:schemeClr>
                </a:solidFill>
                <a:latin typeface="+mn-lt"/>
              </a:rPr>
              <a:t>La formation du contrat de vente de cheval </a:t>
            </a:r>
          </a:p>
        </p:txBody>
      </p:sp>
    </p:spTree>
    <p:extLst>
      <p:ext uri="{BB962C8B-B14F-4D97-AF65-F5344CB8AC3E}">
        <p14:creationId xmlns:p14="http://schemas.microsoft.com/office/powerpoint/2010/main" val="877487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5E447-84FE-F6F8-BB5A-EBCA8E37A944}"/>
              </a:ext>
            </a:extLst>
          </p:cNvPr>
          <p:cNvSpPr>
            <a:spLocks noGrp="1"/>
          </p:cNvSpPr>
          <p:nvPr>
            <p:ph type="title"/>
          </p:nvPr>
        </p:nvSpPr>
        <p:spPr/>
        <p:txBody>
          <a:bodyPr/>
          <a:lstStyle/>
          <a:p>
            <a:r>
              <a:rPr lang="fr-FR" dirty="0"/>
              <a:t>Formation du contrat de vente de cheval </a:t>
            </a:r>
          </a:p>
        </p:txBody>
      </p:sp>
      <p:sp>
        <p:nvSpPr>
          <p:cNvPr id="3" name="Espace réservé du contenu 2">
            <a:extLst>
              <a:ext uri="{FF2B5EF4-FFF2-40B4-BE49-F238E27FC236}">
                <a16:creationId xmlns:a16="http://schemas.microsoft.com/office/drawing/2014/main" id="{49BD37ED-BD38-7FB5-61CC-545596546B3F}"/>
              </a:ext>
            </a:extLst>
          </p:cNvPr>
          <p:cNvSpPr>
            <a:spLocks noGrp="1"/>
          </p:cNvSpPr>
          <p:nvPr>
            <p:ph sz="half" idx="1"/>
          </p:nvPr>
        </p:nvSpPr>
        <p:spPr>
          <a:xfrm>
            <a:off x="2139351" y="569167"/>
            <a:ext cx="7035561" cy="5642301"/>
          </a:xfrm>
        </p:spPr>
        <p:txBody>
          <a:bodyPr/>
          <a:lstStyle/>
          <a:p>
            <a:pPr algn="just"/>
            <a:endParaRPr lang="fr-FR" b="1" u="sng" dirty="0">
              <a:solidFill>
                <a:srgbClr val="002060"/>
              </a:solidFill>
              <a:latin typeface="+mn-lt"/>
            </a:endParaRPr>
          </a:p>
          <a:p>
            <a:pPr algn="just"/>
            <a:r>
              <a:rPr lang="fr-FR" b="1" u="sng" dirty="0">
                <a:solidFill>
                  <a:srgbClr val="002060"/>
                </a:solidFill>
                <a:latin typeface="+mn-lt"/>
              </a:rPr>
              <a:t>=&gt; un accord sur la chose et sur le prix (article 1583 du Code civil)</a:t>
            </a:r>
            <a:r>
              <a:rPr lang="fr-FR" b="1" dirty="0">
                <a:solidFill>
                  <a:srgbClr val="002060"/>
                </a:solidFill>
                <a:latin typeface="+mn-lt"/>
              </a:rPr>
              <a:t> :</a:t>
            </a:r>
          </a:p>
          <a:p>
            <a:pPr algn="just"/>
            <a:r>
              <a:rPr lang="fr-FR" b="1" dirty="0">
                <a:solidFill>
                  <a:srgbClr val="002060"/>
                </a:solidFill>
                <a:latin typeface="+mn-lt"/>
              </a:rPr>
              <a:t> </a:t>
            </a:r>
          </a:p>
          <a:p>
            <a:pPr marL="285750" indent="-285750" algn="just">
              <a:buFont typeface="Wingdings" panose="05000000000000000000" pitchFamily="2" charset="2"/>
              <a:buChar char="à"/>
            </a:pPr>
            <a:r>
              <a:rPr lang="fr-FR" b="1" dirty="0">
                <a:solidFill>
                  <a:srgbClr val="002060"/>
                </a:solidFill>
                <a:latin typeface="+mn-lt"/>
              </a:rPr>
              <a:t>Contrat consensuel </a:t>
            </a:r>
            <a:r>
              <a:rPr lang="fr-FR" dirty="0">
                <a:solidFill>
                  <a:srgbClr val="002060"/>
                </a:solidFill>
                <a:latin typeface="+mn-lt"/>
              </a:rPr>
              <a:t>: formé par l’accord entre l’acheteur et le vendeur sur le cheval et le prix de vente </a:t>
            </a:r>
          </a:p>
          <a:p>
            <a:pPr algn="just"/>
            <a:endParaRPr lang="fr-FR" dirty="0">
              <a:solidFill>
                <a:srgbClr val="002060"/>
              </a:solidFill>
              <a:latin typeface="+mn-lt"/>
            </a:endParaRPr>
          </a:p>
          <a:p>
            <a:pPr marL="742950" lvl="1" indent="-285750" algn="just">
              <a:buFont typeface="Wingdings" panose="05000000000000000000" pitchFamily="2" charset="2"/>
              <a:buChar char="à"/>
            </a:pPr>
            <a:r>
              <a:rPr lang="fr-FR" sz="1800" dirty="0">
                <a:solidFill>
                  <a:srgbClr val="002060"/>
                </a:solidFill>
                <a:latin typeface="+mn-lt"/>
              </a:rPr>
              <a:t>Absence de nécessité d’un écrit </a:t>
            </a:r>
          </a:p>
          <a:p>
            <a:pPr marL="742950" lvl="1" indent="-285750" algn="just">
              <a:buFont typeface="Wingdings" panose="05000000000000000000" pitchFamily="2" charset="2"/>
              <a:buChar char="à"/>
            </a:pPr>
            <a:r>
              <a:rPr lang="fr-FR" sz="1800" dirty="0">
                <a:solidFill>
                  <a:srgbClr val="002060"/>
                </a:solidFill>
                <a:latin typeface="+mn-lt"/>
              </a:rPr>
              <a:t>Contrat qui ne se forme pas par la remise du cheval mais au moment de l’accord</a:t>
            </a:r>
          </a:p>
          <a:p>
            <a:pPr algn="just"/>
            <a:endParaRPr lang="fr-FR" dirty="0">
              <a:solidFill>
                <a:srgbClr val="002060"/>
              </a:solidFill>
              <a:latin typeface="+mn-lt"/>
            </a:endParaRPr>
          </a:p>
          <a:p>
            <a:pPr marL="285750" indent="-285750" algn="just">
              <a:buFont typeface="Wingdings" panose="05000000000000000000" pitchFamily="2" charset="2"/>
              <a:buChar char="à"/>
            </a:pPr>
            <a:r>
              <a:rPr lang="fr-FR" b="1" dirty="0">
                <a:solidFill>
                  <a:srgbClr val="002060"/>
                </a:solidFill>
                <a:latin typeface="+mn-lt"/>
              </a:rPr>
              <a:t>Conséquences :</a:t>
            </a:r>
            <a:r>
              <a:rPr lang="fr-FR" dirty="0">
                <a:solidFill>
                  <a:srgbClr val="002060"/>
                </a:solidFill>
                <a:latin typeface="+mn-lt"/>
              </a:rPr>
              <a:t> </a:t>
            </a:r>
          </a:p>
          <a:p>
            <a:pPr algn="just"/>
            <a:endParaRPr lang="fr-FR" dirty="0">
              <a:solidFill>
                <a:srgbClr val="002060"/>
              </a:solidFill>
              <a:latin typeface="+mn-lt"/>
            </a:endParaRPr>
          </a:p>
          <a:p>
            <a:pPr marL="742950" lvl="1" indent="-285750" algn="just">
              <a:buFont typeface="Wingdings" panose="05000000000000000000" pitchFamily="2" charset="2"/>
              <a:buChar char="à"/>
            </a:pPr>
            <a:r>
              <a:rPr lang="fr-FR" sz="1800" dirty="0">
                <a:solidFill>
                  <a:srgbClr val="002060"/>
                </a:solidFill>
                <a:latin typeface="+mn-lt"/>
              </a:rPr>
              <a:t>Moment du transfert des risques : la date de l’accord nonobstant la possession du cheval et/ou le paiement du prix</a:t>
            </a:r>
          </a:p>
          <a:p>
            <a:pPr marL="742950" lvl="1" indent="-285750" algn="just">
              <a:buFont typeface="Wingdings" panose="05000000000000000000" pitchFamily="2" charset="2"/>
              <a:buChar char="à"/>
            </a:pPr>
            <a:endParaRPr lang="fr-FR" sz="1800" dirty="0">
              <a:solidFill>
                <a:srgbClr val="002060"/>
              </a:solidFill>
              <a:latin typeface="+mn-lt"/>
            </a:endParaRPr>
          </a:p>
          <a:p>
            <a:pPr marL="742950" lvl="1" indent="-285750" algn="just">
              <a:buFont typeface="Wingdings" panose="05000000000000000000" pitchFamily="2" charset="2"/>
              <a:buChar char="à"/>
            </a:pPr>
            <a:r>
              <a:rPr lang="fr-FR" sz="1800" dirty="0">
                <a:solidFill>
                  <a:srgbClr val="002060"/>
                </a:solidFill>
                <a:latin typeface="+mn-lt"/>
              </a:rPr>
              <a:t>Absence de preuve en cas de litige</a:t>
            </a:r>
          </a:p>
          <a:p>
            <a:pPr marL="742950" lvl="1" indent="-285750" algn="just">
              <a:buFont typeface="Wingdings" panose="05000000000000000000" pitchFamily="2" charset="2"/>
              <a:buChar char="à"/>
            </a:pPr>
            <a:endParaRPr lang="fr-FR" b="1" u="sng" dirty="0">
              <a:solidFill>
                <a:srgbClr val="002060"/>
              </a:solidFill>
              <a:latin typeface="+mn-lt"/>
            </a:endParaRPr>
          </a:p>
        </p:txBody>
      </p:sp>
      <p:sp>
        <p:nvSpPr>
          <p:cNvPr id="4" name="Espace réservé de la date 3">
            <a:extLst>
              <a:ext uri="{FF2B5EF4-FFF2-40B4-BE49-F238E27FC236}">
                <a16:creationId xmlns:a16="http://schemas.microsoft.com/office/drawing/2014/main" id="{AF53C1B0-6BAA-6FA4-8E88-33FA0BAF537B}"/>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432D28C5-9CC2-A551-F2D2-118E3540E815}"/>
              </a:ext>
            </a:extLst>
          </p:cNvPr>
          <p:cNvSpPr>
            <a:spLocks noGrp="1"/>
          </p:cNvSpPr>
          <p:nvPr>
            <p:ph type="sldNum" sz="quarter" idx="12"/>
          </p:nvPr>
        </p:nvSpPr>
        <p:spPr/>
        <p:txBody>
          <a:bodyPr/>
          <a:lstStyle/>
          <a:p>
            <a:fld id="{C8DC92A0-B3A2-4DD6-A452-E2E3F1279ADB}" type="slidenum">
              <a:rPr lang="fr-FR" smtClean="0"/>
              <a:t>7</a:t>
            </a:fld>
            <a:endParaRPr lang="fr-FR"/>
          </a:p>
        </p:txBody>
      </p:sp>
    </p:spTree>
    <p:extLst>
      <p:ext uri="{BB962C8B-B14F-4D97-AF65-F5344CB8AC3E}">
        <p14:creationId xmlns:p14="http://schemas.microsoft.com/office/powerpoint/2010/main" val="321515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5E447-84FE-F6F8-BB5A-EBCA8E37A944}"/>
              </a:ext>
            </a:extLst>
          </p:cNvPr>
          <p:cNvSpPr>
            <a:spLocks noGrp="1"/>
          </p:cNvSpPr>
          <p:nvPr>
            <p:ph type="title"/>
          </p:nvPr>
        </p:nvSpPr>
        <p:spPr/>
        <p:txBody>
          <a:bodyPr/>
          <a:lstStyle/>
          <a:p>
            <a:r>
              <a:rPr lang="fr-FR" dirty="0"/>
              <a:t>Formation du contrat de vente de cheval </a:t>
            </a:r>
          </a:p>
        </p:txBody>
      </p:sp>
      <p:sp>
        <p:nvSpPr>
          <p:cNvPr id="3" name="Espace réservé du contenu 2">
            <a:extLst>
              <a:ext uri="{FF2B5EF4-FFF2-40B4-BE49-F238E27FC236}">
                <a16:creationId xmlns:a16="http://schemas.microsoft.com/office/drawing/2014/main" id="{49BD37ED-BD38-7FB5-61CC-545596546B3F}"/>
              </a:ext>
            </a:extLst>
          </p:cNvPr>
          <p:cNvSpPr>
            <a:spLocks noGrp="1"/>
          </p:cNvSpPr>
          <p:nvPr>
            <p:ph sz="half" idx="1"/>
          </p:nvPr>
        </p:nvSpPr>
        <p:spPr>
          <a:xfrm>
            <a:off x="2209800" y="718457"/>
            <a:ext cx="7035561" cy="5493012"/>
          </a:xfrm>
        </p:spPr>
        <p:txBody>
          <a:bodyPr/>
          <a:lstStyle/>
          <a:p>
            <a:pPr algn="just">
              <a:spcBef>
                <a:spcPts val="0"/>
              </a:spcBef>
            </a:pPr>
            <a:endParaRPr lang="fr-FR" b="1" u="sng" dirty="0">
              <a:solidFill>
                <a:srgbClr val="002060"/>
              </a:solidFill>
              <a:latin typeface="+mn-lt"/>
            </a:endParaRPr>
          </a:p>
          <a:p>
            <a:pPr algn="just">
              <a:spcBef>
                <a:spcPts val="0"/>
              </a:spcBef>
            </a:pPr>
            <a:r>
              <a:rPr lang="fr-FR" b="1" u="sng" dirty="0">
                <a:solidFill>
                  <a:srgbClr val="002060"/>
                </a:solidFill>
                <a:latin typeface="+mn-lt"/>
              </a:rPr>
              <a:t>2 conditions de formation du contrat de vente :  </a:t>
            </a:r>
          </a:p>
          <a:p>
            <a:pPr algn="just">
              <a:spcBef>
                <a:spcPts val="0"/>
              </a:spcBef>
            </a:pPr>
            <a:endParaRPr lang="fr-FR" b="1" u="sng" dirty="0">
              <a:solidFill>
                <a:srgbClr val="002060"/>
              </a:solidFill>
              <a:latin typeface="+mn-lt"/>
            </a:endParaRPr>
          </a:p>
          <a:p>
            <a:pPr marL="285750" indent="-285750" algn="just">
              <a:spcBef>
                <a:spcPts val="0"/>
              </a:spcBef>
              <a:buFont typeface="Wingdings" panose="05000000000000000000" pitchFamily="2" charset="2"/>
              <a:buChar char="Ø"/>
            </a:pPr>
            <a:r>
              <a:rPr lang="fr-FR" b="1" dirty="0">
                <a:solidFill>
                  <a:srgbClr val="002060"/>
                </a:solidFill>
                <a:latin typeface="+mn-lt"/>
              </a:rPr>
              <a:t>Un accord sur le cheval : </a:t>
            </a:r>
          </a:p>
          <a:p>
            <a:pPr algn="just">
              <a:spcBef>
                <a:spcPts val="0"/>
              </a:spcBef>
            </a:pPr>
            <a:endParaRPr lang="fr-FR" dirty="0">
              <a:solidFill>
                <a:srgbClr val="002060"/>
              </a:solidFill>
              <a:latin typeface="+mn-lt"/>
            </a:endParaRPr>
          </a:p>
          <a:p>
            <a:pPr marL="742950" lvl="1" indent="-285750" algn="just">
              <a:spcBef>
                <a:spcPts val="0"/>
              </a:spcBef>
              <a:buFont typeface="Wingdings" panose="05000000000000000000" pitchFamily="2" charset="2"/>
              <a:buChar char="Ø"/>
            </a:pPr>
            <a:r>
              <a:rPr lang="fr-FR" sz="1800" dirty="0">
                <a:solidFill>
                  <a:srgbClr val="002060"/>
                </a:solidFill>
                <a:latin typeface="+mn-lt"/>
              </a:rPr>
              <a:t>Déterminé ou déterminable (mais litiges résiduels depuis l’obligation d’identification des équidés) ; </a:t>
            </a:r>
          </a:p>
          <a:p>
            <a:pPr marL="742950" lvl="1" indent="-285750" algn="just">
              <a:spcBef>
                <a:spcPts val="0"/>
              </a:spcBef>
              <a:buFont typeface="Wingdings" panose="05000000000000000000" pitchFamily="2" charset="2"/>
              <a:buChar char="Ø"/>
            </a:pPr>
            <a:endParaRPr lang="fr-FR" sz="1800" dirty="0">
              <a:solidFill>
                <a:srgbClr val="002060"/>
              </a:solidFill>
              <a:latin typeface="+mn-lt"/>
            </a:endParaRPr>
          </a:p>
          <a:p>
            <a:pPr marL="742950" lvl="1" indent="-285750" algn="just">
              <a:spcBef>
                <a:spcPts val="0"/>
              </a:spcBef>
              <a:buFont typeface="Wingdings" panose="05000000000000000000" pitchFamily="2" charset="2"/>
              <a:buChar char="Ø"/>
            </a:pPr>
            <a:r>
              <a:rPr lang="fr-FR" sz="1800" dirty="0">
                <a:solidFill>
                  <a:srgbClr val="002060"/>
                </a:solidFill>
                <a:latin typeface="+mn-lt"/>
              </a:rPr>
              <a:t>Né ou à naitre ; </a:t>
            </a:r>
          </a:p>
          <a:p>
            <a:pPr marL="742950" lvl="1" indent="-285750" algn="just">
              <a:spcBef>
                <a:spcPts val="0"/>
              </a:spcBef>
              <a:buFont typeface="Wingdings" panose="05000000000000000000" pitchFamily="2" charset="2"/>
              <a:buChar char="Ø"/>
            </a:pPr>
            <a:endParaRPr lang="fr-FR" sz="1800" dirty="0">
              <a:solidFill>
                <a:srgbClr val="002060"/>
              </a:solidFill>
              <a:latin typeface="+mn-lt"/>
            </a:endParaRPr>
          </a:p>
          <a:p>
            <a:pPr marL="742950" lvl="1" indent="-285750" algn="just">
              <a:spcBef>
                <a:spcPts val="0"/>
              </a:spcBef>
              <a:buFont typeface="Wingdings" panose="05000000000000000000" pitchFamily="2" charset="2"/>
              <a:buChar char="Ø"/>
            </a:pPr>
            <a:r>
              <a:rPr lang="fr-FR" sz="1800" dirty="0">
                <a:solidFill>
                  <a:srgbClr val="002060"/>
                </a:solidFill>
                <a:latin typeface="+mn-lt"/>
              </a:rPr>
              <a:t>Dont la vente n’est pas interdite : </a:t>
            </a:r>
          </a:p>
          <a:p>
            <a:pPr marL="742950" lvl="1" indent="-285750" algn="just">
              <a:spcBef>
                <a:spcPts val="0"/>
              </a:spcBef>
              <a:buFont typeface="Wingdings" panose="05000000000000000000" pitchFamily="2" charset="2"/>
              <a:buChar char="Ø"/>
            </a:pPr>
            <a:endParaRPr lang="fr-FR" sz="1800" dirty="0">
              <a:solidFill>
                <a:srgbClr val="002060"/>
              </a:solidFill>
              <a:latin typeface="+mn-lt"/>
            </a:endParaRPr>
          </a:p>
          <a:p>
            <a:pPr marL="1200150" lvl="2" indent="-285750" algn="just">
              <a:spcBef>
                <a:spcPts val="0"/>
              </a:spcBef>
              <a:buFont typeface="Wingdings" panose="05000000000000000000" pitchFamily="2" charset="2"/>
              <a:buChar char="Ø"/>
            </a:pPr>
            <a:r>
              <a:rPr lang="fr-FR" sz="1800" dirty="0">
                <a:solidFill>
                  <a:srgbClr val="002060"/>
                </a:solidFill>
                <a:latin typeface="+mn-lt"/>
              </a:rPr>
              <a:t>Car n’appartient pas au vendeur (exemple de l’indivision); </a:t>
            </a:r>
          </a:p>
          <a:p>
            <a:pPr marL="1200150" lvl="2" indent="-285750" algn="just">
              <a:spcBef>
                <a:spcPts val="0"/>
              </a:spcBef>
              <a:buFont typeface="Wingdings" panose="05000000000000000000" pitchFamily="2" charset="2"/>
              <a:buChar char="Ø"/>
            </a:pPr>
            <a:r>
              <a:rPr lang="fr-FR" sz="1800" dirty="0">
                <a:solidFill>
                  <a:srgbClr val="002060"/>
                </a:solidFill>
                <a:latin typeface="+mn-lt"/>
              </a:rPr>
              <a:t>Car est atteint au suspecté d’être atteint d’une des maladies contagieuses listées par l’article D201-1 du Code rural (article L223-7 du Code rural) </a:t>
            </a:r>
          </a:p>
          <a:p>
            <a:pPr marL="742950" lvl="1" indent="-285750" algn="just">
              <a:spcBef>
                <a:spcPts val="0"/>
              </a:spcBef>
              <a:buFont typeface="Wingdings" panose="05000000000000000000" pitchFamily="2" charset="2"/>
              <a:buChar char="Ø"/>
            </a:pPr>
            <a:endParaRPr lang="fr-FR" sz="1800" dirty="0">
              <a:solidFill>
                <a:srgbClr val="002060"/>
              </a:solidFill>
              <a:latin typeface="+mn-lt"/>
            </a:endParaRPr>
          </a:p>
          <a:p>
            <a:pPr marL="285750" indent="-285750" algn="just">
              <a:spcBef>
                <a:spcPts val="0"/>
              </a:spcBef>
              <a:buFont typeface="Wingdings" panose="05000000000000000000" pitchFamily="2" charset="2"/>
              <a:buChar char="Ø"/>
            </a:pPr>
            <a:r>
              <a:rPr lang="fr-FR" b="1" dirty="0">
                <a:solidFill>
                  <a:srgbClr val="002060"/>
                </a:solidFill>
                <a:latin typeface="+mn-lt"/>
              </a:rPr>
              <a:t>Un accord sur le prix : </a:t>
            </a:r>
          </a:p>
          <a:p>
            <a:pPr algn="just">
              <a:spcBef>
                <a:spcPts val="0"/>
              </a:spcBef>
            </a:pPr>
            <a:endParaRPr lang="fr-FR" dirty="0">
              <a:solidFill>
                <a:srgbClr val="002060"/>
              </a:solidFill>
              <a:latin typeface="+mn-lt"/>
            </a:endParaRPr>
          </a:p>
          <a:p>
            <a:pPr marL="742950" lvl="1" indent="-285750" algn="just">
              <a:spcBef>
                <a:spcPts val="0"/>
              </a:spcBef>
              <a:buFont typeface="Wingdings" panose="05000000000000000000" pitchFamily="2" charset="2"/>
              <a:buChar char="Ø"/>
            </a:pPr>
            <a:r>
              <a:rPr lang="fr-FR" sz="1800" dirty="0">
                <a:solidFill>
                  <a:srgbClr val="002060"/>
                </a:solidFill>
                <a:latin typeface="+mn-lt"/>
              </a:rPr>
              <a:t>Déterminé ou déterminable ; </a:t>
            </a:r>
          </a:p>
          <a:p>
            <a:pPr marL="742950" lvl="1" indent="-285750" algn="just">
              <a:spcBef>
                <a:spcPts val="0"/>
              </a:spcBef>
              <a:buFont typeface="Wingdings" panose="05000000000000000000" pitchFamily="2" charset="2"/>
              <a:buChar char="Ø"/>
            </a:pPr>
            <a:r>
              <a:rPr lang="fr-FR" sz="1800" dirty="0">
                <a:solidFill>
                  <a:srgbClr val="002060"/>
                </a:solidFill>
                <a:latin typeface="+mn-lt"/>
              </a:rPr>
              <a:t>Sérieux (sous peine de requalification), </a:t>
            </a:r>
          </a:p>
        </p:txBody>
      </p:sp>
      <p:sp>
        <p:nvSpPr>
          <p:cNvPr id="4" name="Espace réservé de la date 3">
            <a:extLst>
              <a:ext uri="{FF2B5EF4-FFF2-40B4-BE49-F238E27FC236}">
                <a16:creationId xmlns:a16="http://schemas.microsoft.com/office/drawing/2014/main" id="{AF53C1B0-6BAA-6FA4-8E88-33FA0BAF537B}"/>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432D28C5-9CC2-A551-F2D2-118E3540E815}"/>
              </a:ext>
            </a:extLst>
          </p:cNvPr>
          <p:cNvSpPr>
            <a:spLocks noGrp="1"/>
          </p:cNvSpPr>
          <p:nvPr>
            <p:ph type="sldNum" sz="quarter" idx="12"/>
          </p:nvPr>
        </p:nvSpPr>
        <p:spPr/>
        <p:txBody>
          <a:bodyPr/>
          <a:lstStyle/>
          <a:p>
            <a:fld id="{C8DC92A0-B3A2-4DD6-A452-E2E3F1279ADB}" type="slidenum">
              <a:rPr lang="fr-FR" smtClean="0"/>
              <a:t>8</a:t>
            </a:fld>
            <a:endParaRPr lang="fr-FR"/>
          </a:p>
        </p:txBody>
      </p:sp>
    </p:spTree>
    <p:extLst>
      <p:ext uri="{BB962C8B-B14F-4D97-AF65-F5344CB8AC3E}">
        <p14:creationId xmlns:p14="http://schemas.microsoft.com/office/powerpoint/2010/main" val="2100839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35E447-84FE-F6F8-BB5A-EBCA8E37A944}"/>
              </a:ext>
            </a:extLst>
          </p:cNvPr>
          <p:cNvSpPr>
            <a:spLocks noGrp="1"/>
          </p:cNvSpPr>
          <p:nvPr>
            <p:ph type="title"/>
          </p:nvPr>
        </p:nvSpPr>
        <p:spPr/>
        <p:txBody>
          <a:bodyPr/>
          <a:lstStyle/>
          <a:p>
            <a:r>
              <a:rPr lang="fr-FR" dirty="0"/>
              <a:t>Formation du contrat de vente de cheval </a:t>
            </a:r>
          </a:p>
        </p:txBody>
      </p:sp>
      <p:sp>
        <p:nvSpPr>
          <p:cNvPr id="3" name="Espace réservé du contenu 2">
            <a:extLst>
              <a:ext uri="{FF2B5EF4-FFF2-40B4-BE49-F238E27FC236}">
                <a16:creationId xmlns:a16="http://schemas.microsoft.com/office/drawing/2014/main" id="{49BD37ED-BD38-7FB5-61CC-545596546B3F}"/>
              </a:ext>
            </a:extLst>
          </p:cNvPr>
          <p:cNvSpPr>
            <a:spLocks noGrp="1"/>
          </p:cNvSpPr>
          <p:nvPr>
            <p:ph sz="half" idx="1"/>
          </p:nvPr>
        </p:nvSpPr>
        <p:spPr>
          <a:xfrm>
            <a:off x="2209800" y="1065447"/>
            <a:ext cx="7035561" cy="5146021"/>
          </a:xfrm>
        </p:spPr>
        <p:txBody>
          <a:bodyPr/>
          <a:lstStyle/>
          <a:p>
            <a:pPr algn="just"/>
            <a:endParaRPr lang="fr-FR" b="1" u="sng" dirty="0">
              <a:solidFill>
                <a:srgbClr val="002060"/>
              </a:solidFill>
              <a:latin typeface="+mn-lt"/>
            </a:endParaRPr>
          </a:p>
          <a:p>
            <a:pPr algn="just"/>
            <a:r>
              <a:rPr lang="fr-FR" b="1" u="sng" dirty="0">
                <a:solidFill>
                  <a:srgbClr val="002060"/>
                </a:solidFill>
                <a:latin typeface="+mn-lt"/>
              </a:rPr>
              <a:t>Attention qui dit contrat consensuel n’exempte pas de toute obligation au stade des négociations  : </a:t>
            </a:r>
          </a:p>
          <a:p>
            <a:pPr algn="just"/>
            <a:endParaRPr lang="fr-FR" b="1" u="sng" dirty="0">
              <a:solidFill>
                <a:srgbClr val="002060"/>
              </a:solidFill>
              <a:latin typeface="+mn-lt"/>
            </a:endParaRPr>
          </a:p>
          <a:p>
            <a:pPr marL="285750" indent="-285750" algn="just">
              <a:buFont typeface="Wingdings" panose="05000000000000000000" pitchFamily="2" charset="2"/>
              <a:buChar char="Ø"/>
            </a:pPr>
            <a:r>
              <a:rPr lang="fr-FR" dirty="0">
                <a:solidFill>
                  <a:srgbClr val="002060"/>
                </a:solidFill>
                <a:latin typeface="+mn-lt"/>
              </a:rPr>
              <a:t>La bonne foi (articles 1104 et 1112 du Code civil)</a:t>
            </a:r>
          </a:p>
          <a:p>
            <a:pPr algn="just"/>
            <a:endParaRPr lang="fr-FR" dirty="0">
              <a:solidFill>
                <a:srgbClr val="002060"/>
              </a:solidFill>
              <a:latin typeface="+mn-lt"/>
            </a:endParaRPr>
          </a:p>
          <a:p>
            <a:pPr marL="285750" indent="-285750" algn="just">
              <a:buFont typeface="Wingdings" panose="05000000000000000000" pitchFamily="2" charset="2"/>
              <a:buChar char="Ø"/>
            </a:pPr>
            <a:r>
              <a:rPr lang="fr-FR" dirty="0">
                <a:solidFill>
                  <a:srgbClr val="002060"/>
                </a:solidFill>
                <a:latin typeface="+mn-lt"/>
              </a:rPr>
              <a:t>L’obligation précontractuelle d’information (articles 1112-1 du Code civil et L,111-2 du Code de la consommation ) </a:t>
            </a:r>
          </a:p>
        </p:txBody>
      </p:sp>
      <p:sp>
        <p:nvSpPr>
          <p:cNvPr id="4" name="Espace réservé de la date 3">
            <a:extLst>
              <a:ext uri="{FF2B5EF4-FFF2-40B4-BE49-F238E27FC236}">
                <a16:creationId xmlns:a16="http://schemas.microsoft.com/office/drawing/2014/main" id="{AF53C1B0-6BAA-6FA4-8E88-33FA0BAF537B}"/>
              </a:ext>
            </a:extLst>
          </p:cNvPr>
          <p:cNvSpPr>
            <a:spLocks noGrp="1"/>
          </p:cNvSpPr>
          <p:nvPr>
            <p:ph type="dt" sz="half" idx="10"/>
          </p:nvPr>
        </p:nvSpPr>
        <p:spPr/>
        <p:txBody>
          <a:bodyPr/>
          <a:lstStyle/>
          <a:p>
            <a:fld id="{52A76A2B-01B0-4AC6-B589-A3F45D72731D}" type="datetime1">
              <a:rPr lang="fr-FR" smtClean="0"/>
              <a:t>29/04/2024</a:t>
            </a:fld>
            <a:endParaRPr lang="fr-FR"/>
          </a:p>
        </p:txBody>
      </p:sp>
      <p:sp>
        <p:nvSpPr>
          <p:cNvPr id="5" name="Espace réservé du numéro de diapositive 4">
            <a:extLst>
              <a:ext uri="{FF2B5EF4-FFF2-40B4-BE49-F238E27FC236}">
                <a16:creationId xmlns:a16="http://schemas.microsoft.com/office/drawing/2014/main" id="{432D28C5-9CC2-A551-F2D2-118E3540E815}"/>
              </a:ext>
            </a:extLst>
          </p:cNvPr>
          <p:cNvSpPr>
            <a:spLocks noGrp="1"/>
          </p:cNvSpPr>
          <p:nvPr>
            <p:ph type="sldNum" sz="quarter" idx="12"/>
          </p:nvPr>
        </p:nvSpPr>
        <p:spPr/>
        <p:txBody>
          <a:bodyPr/>
          <a:lstStyle/>
          <a:p>
            <a:fld id="{C8DC92A0-B3A2-4DD6-A452-E2E3F1279ADB}" type="slidenum">
              <a:rPr lang="fr-FR" smtClean="0"/>
              <a:t>9</a:t>
            </a:fld>
            <a:endParaRPr lang="fr-FR"/>
          </a:p>
        </p:txBody>
      </p:sp>
    </p:spTree>
    <p:extLst>
      <p:ext uri="{BB962C8B-B14F-4D97-AF65-F5344CB8AC3E}">
        <p14:creationId xmlns:p14="http://schemas.microsoft.com/office/powerpoint/2010/main" val="3668540641"/>
      </p:ext>
    </p:extLst>
  </p:cSld>
  <p:clrMapOvr>
    <a:masterClrMapping/>
  </p:clrMapOvr>
</p:sld>
</file>

<file path=ppt/theme/theme1.xml><?xml version="1.0" encoding="utf-8"?>
<a:theme xmlns:a="http://schemas.openxmlformats.org/drawingml/2006/main" name="PAGE DE GAR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INTERCALAIRE TETE DE CHAPITRE 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INTERCALAIRE TETE DE CHAPITRE 9">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PAGE INTERIEURE">
  <a:themeElements>
    <a:clrScheme name="DROUOT AVOCATS">
      <a:dk1>
        <a:sysClr val="windowText" lastClr="000000"/>
      </a:dk1>
      <a:lt1>
        <a:sysClr val="window" lastClr="FFFFFF"/>
      </a:lt1>
      <a:dk2>
        <a:srgbClr val="44546A"/>
      </a:dk2>
      <a:lt2>
        <a:srgbClr val="E7E6E6"/>
      </a:lt2>
      <a:accent1>
        <a:srgbClr val="003366"/>
      </a:accent1>
      <a:accent2>
        <a:srgbClr val="00D613"/>
      </a:accent2>
      <a:accent3>
        <a:srgbClr val="35FF32"/>
      </a:accent3>
      <a:accent4>
        <a:srgbClr val="000000"/>
      </a:accent4>
      <a:accent5>
        <a:srgbClr val="B4444F"/>
      </a:accent5>
      <a:accent6>
        <a:srgbClr val="C7661A"/>
      </a:accent6>
      <a:hlink>
        <a:srgbClr val="E09E55"/>
      </a:hlink>
      <a:folHlink>
        <a:srgbClr val="AAAA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DERNIERE DE COUVERTU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NTERCALAIRE TETE DE CHAPITR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CALAIRE TETE DE CHAPITR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INTERCALAIRE TETE DE CHAPITRE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NTERCALAIRE TETE DE CHAPITRE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NTERCALAIRE TETE DE CHAPITRE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INTERCALAIRE TETE DE CHAPITRE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INTERCALAIRE TETE DE CHAPITRE 6">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INTERCALAIRE TETE DE CHAPITRE 7">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3871</Words>
  <Application>Microsoft Office PowerPoint</Application>
  <PresentationFormat>Grand écran</PresentationFormat>
  <Paragraphs>361</Paragraphs>
  <Slides>39</Slides>
  <Notes>0</Notes>
  <HiddenSlides>0</HiddenSlides>
  <MMClips>0</MMClips>
  <ScaleCrop>false</ScaleCrop>
  <HeadingPairs>
    <vt:vector size="6" baseType="variant">
      <vt:variant>
        <vt:lpstr>Polices utilisées</vt:lpstr>
      </vt:variant>
      <vt:variant>
        <vt:i4>13</vt:i4>
      </vt:variant>
      <vt:variant>
        <vt:lpstr>Thème</vt:lpstr>
      </vt:variant>
      <vt:variant>
        <vt:i4>13</vt:i4>
      </vt:variant>
      <vt:variant>
        <vt:lpstr>Titres des diapositives</vt:lpstr>
      </vt:variant>
      <vt:variant>
        <vt:i4>39</vt:i4>
      </vt:variant>
    </vt:vector>
  </HeadingPairs>
  <TitlesOfParts>
    <vt:vector size="65" baseType="lpstr">
      <vt:lpstr>Aptos</vt:lpstr>
      <vt:lpstr>Arial</vt:lpstr>
      <vt:lpstr>Calibri</vt:lpstr>
      <vt:lpstr>Calibri Bold</vt:lpstr>
      <vt:lpstr>Calibri Light</vt:lpstr>
      <vt:lpstr>Franklin Gothic Medium</vt:lpstr>
      <vt:lpstr>Gellix</vt:lpstr>
      <vt:lpstr>Marianne</vt:lpstr>
      <vt:lpstr>sourcesanspro</vt:lpstr>
      <vt:lpstr>Symbol</vt:lpstr>
      <vt:lpstr>Tiempos Text</vt:lpstr>
      <vt:lpstr>Verdana</vt:lpstr>
      <vt:lpstr>Wingdings</vt:lpstr>
      <vt:lpstr>PAGE DE GARDE</vt:lpstr>
      <vt:lpstr>INTERCALAIRE TETE DE CHAPITRE</vt:lpstr>
      <vt:lpstr>INTERCALAIRE TETE DE CHAPITRE 1</vt:lpstr>
      <vt:lpstr>INTERCALAIRE TETE DE CHAPITRE 2</vt:lpstr>
      <vt:lpstr>INTERCALAIRE TETE DE CHAPITRE 3</vt:lpstr>
      <vt:lpstr>INTERCALAIRE TETE DE CHAPITRE 4</vt:lpstr>
      <vt:lpstr>INTERCALAIRE TETE DE CHAPITRE 5</vt:lpstr>
      <vt:lpstr>INTERCALAIRE TETE DE CHAPITRE 6</vt:lpstr>
      <vt:lpstr>INTERCALAIRE TETE DE CHAPITRE 7</vt:lpstr>
      <vt:lpstr>INTERCALAIRE TETE DE CHAPITRE 8</vt:lpstr>
      <vt:lpstr>INTERCALAIRE TETE DE CHAPITRE 9</vt:lpstr>
      <vt:lpstr>PAGE INTERIEURE</vt:lpstr>
      <vt:lpstr>DERNIERE DE COUVERTURE</vt:lpstr>
      <vt:lpstr>INTERETS ET POINTS DE VIGILANCE DU CONTRAT DE VENTE D’UN CHEVAL  </vt:lpstr>
      <vt:lpstr>Introduction </vt:lpstr>
      <vt:lpstr>Présentation PowerPoint</vt:lpstr>
      <vt:lpstr>Présentation PowerPoint</vt:lpstr>
      <vt:lpstr>        </vt:lpstr>
      <vt:lpstr>        </vt:lpstr>
      <vt:lpstr>Formation du contrat de vente de cheval </vt:lpstr>
      <vt:lpstr>Formation du contrat de vente de cheval </vt:lpstr>
      <vt:lpstr>Formation du contrat de vente de cheval </vt:lpstr>
      <vt:lpstr>Formation du contrat de vente de cheval </vt:lpstr>
      <vt:lpstr>Formation du contrat de vente de cheval </vt:lpstr>
      <vt:lpstr>Formation du contrat de vente de cheval </vt:lpstr>
      <vt:lpstr>        </vt:lpstr>
      <vt:lpstr>Les garanties légales  </vt:lpstr>
      <vt:lpstr>Les garanties légales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II. L’intérêt d’un contrat écrit : les clauses spécifiques   </vt:lpstr>
      <vt:lpstr>Les clauses particulières du contrat </vt:lpstr>
      <vt:lpstr>Les clauses contractuelles essentielles </vt:lpstr>
      <vt:lpstr>Les clauses particulières du contrat </vt:lpstr>
      <vt:lpstr>Les clauses particulières du contrat </vt:lpstr>
      <vt:lpstr>I. Les modalités de transfert de propriété du cheval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Thibaud de LAMOTHE</dc:creator>
  <cp:lastModifiedBy>Valentin GUILLOT</cp:lastModifiedBy>
  <cp:revision>182</cp:revision>
  <cp:lastPrinted>2024-01-24T13:09:23Z</cp:lastPrinted>
  <dcterms:created xsi:type="dcterms:W3CDTF">2020-06-17T14:05:15Z</dcterms:created>
  <dcterms:modified xsi:type="dcterms:W3CDTF">2024-04-29T07:35:26Z</dcterms:modified>
</cp:coreProperties>
</file>